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4" r:id="rId7"/>
    <p:sldId id="261" r:id="rId8"/>
    <p:sldId id="263" r:id="rId9"/>
    <p:sldId id="265" r:id="rId10"/>
    <p:sldId id="266" r:id="rId11"/>
    <p:sldId id="267" r:id="rId12"/>
    <p:sldId id="268" r:id="rId13"/>
    <p:sldId id="269" r:id="rId14"/>
  </p:sldIdLst>
  <p:sldSz cx="9144000" cy="5143500" type="screen16x9"/>
  <p:notesSz cx="6858000" cy="9144000"/>
  <p:embeddedFontLst>
    <p:embeddedFont>
      <p:font typeface="Dosis" pitchFamily="2" charset="0"/>
      <p:regular r:id="rId16"/>
      <p:bold r:id="rId17"/>
    </p:embeddedFont>
    <p:embeddedFont>
      <p:font typeface="Roboto" panose="02000000000000000000" pitchFamily="2" charset="0"/>
      <p:regular r:id="rId18"/>
      <p:bold r:id="rId19"/>
      <p:italic r:id="rId20"/>
      <p:boldItalic r:id="rId21"/>
    </p:embeddedFont>
    <p:embeddedFont>
      <p:font typeface="Roboto Black" panose="02000000000000000000" pitchFamily="2" charset="0"/>
      <p:bold r:id="rId22"/>
      <p:boldItalic r:id="rId23"/>
    </p:embeddedFont>
    <p:embeddedFont>
      <p:font typeface="Roboto Thin"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89" d="100"/>
          <a:sy n="89" d="100"/>
        </p:scale>
        <p:origin x="99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47198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98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152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6233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7906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11972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5128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sym typeface="Roboto Black"/>
              </a:rPr>
              <a:t>Warby Parker</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Users Funnel Rates</a:t>
            </a:r>
          </a:p>
          <a:p>
            <a:pPr marL="0" lvl="0" indent="0" algn="l" rtl="0">
              <a:spcBef>
                <a:spcPts val="0"/>
              </a:spcBef>
              <a:spcAft>
                <a:spcPts val="0"/>
              </a:spcAft>
              <a:buClr>
                <a:schemeClr val="dk1"/>
              </a:buClr>
              <a:buSzPts val="1100"/>
              <a:buFont typeface="Arial"/>
              <a:buNone/>
            </a:pPr>
            <a:r>
              <a:rPr lang="en-US" sz="2800" dirty="0" err="1">
                <a:solidFill>
                  <a:srgbClr val="EFEFEF"/>
                </a:solidFill>
                <a:latin typeface="Roboto Thin"/>
                <a:ea typeface="Roboto Thin"/>
                <a:cs typeface="Roboto Thin"/>
                <a:sym typeface="Roboto Thin"/>
              </a:rPr>
              <a:t>Tinuola</a:t>
            </a:r>
            <a:r>
              <a:rPr lang="en-US" sz="2800" dirty="0">
                <a:solidFill>
                  <a:srgbClr val="EFEFEF"/>
                </a:solidFill>
                <a:latin typeface="Roboto Thin"/>
                <a:ea typeface="Roboto Thin"/>
                <a:cs typeface="Roboto Thin"/>
                <a:sym typeface="Roboto Thin"/>
              </a:rPr>
              <a:t> Alli</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April 21, 2022</a:t>
            </a:r>
            <a:endParaRPr sz="2800"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5.2 Create a new table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hto.number_of_pairs</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hto.user_id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‘is purchase’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quiz AS ‘q’</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hto</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hto.user_id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LEFT JOIN purchase AS ‘p’</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10;</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158295"/>
            <a:ext cx="4920900" cy="10255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new table has been created using the three tables referenced in 4.1.</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left join was used to combine the three tables with a 10-row limit as shown below. Based on the outcome, the number of pairs tried on does not directly impact the likelihood for users to make purchase.</a:t>
            </a:r>
          </a:p>
        </p:txBody>
      </p:sp>
      <p:graphicFrame>
        <p:nvGraphicFramePr>
          <p:cNvPr id="325" name="Shape 325"/>
          <p:cNvGraphicFramePr/>
          <p:nvPr>
            <p:extLst>
              <p:ext uri="{D42A27DB-BD31-4B8C-83A1-F6EECF244321}">
                <p14:modId xmlns:p14="http://schemas.microsoft.com/office/powerpoint/2010/main" val="1436909646"/>
              </p:ext>
            </p:extLst>
          </p:nvPr>
        </p:nvGraphicFramePr>
        <p:xfrm>
          <a:off x="177975" y="2211873"/>
          <a:ext cx="4920902" cy="2959595"/>
        </p:xfrm>
        <a:graphic>
          <a:graphicData uri="http://schemas.openxmlformats.org/drawingml/2006/table">
            <a:tbl>
              <a:tblPr>
                <a:noFill/>
                <a:tableStyleId>{8628B589-4659-4227-9C68-565DD4A46BFE}</a:tableStyleId>
              </a:tblPr>
              <a:tblGrid>
                <a:gridCol w="1202720">
                  <a:extLst>
                    <a:ext uri="{9D8B030D-6E8A-4147-A177-3AD203B41FA5}">
                      <a16:colId xmlns:a16="http://schemas.microsoft.com/office/drawing/2014/main" val="20000"/>
                    </a:ext>
                  </a:extLst>
                </a:gridCol>
                <a:gridCol w="867653">
                  <a:extLst>
                    <a:ext uri="{9D8B030D-6E8A-4147-A177-3AD203B41FA5}">
                      <a16:colId xmlns:a16="http://schemas.microsoft.com/office/drawing/2014/main" val="993069747"/>
                    </a:ext>
                  </a:extLst>
                </a:gridCol>
                <a:gridCol w="1537787">
                  <a:extLst>
                    <a:ext uri="{9D8B030D-6E8A-4147-A177-3AD203B41FA5}">
                      <a16:colId xmlns:a16="http://schemas.microsoft.com/office/drawing/2014/main" val="581750019"/>
                    </a:ext>
                  </a:extLst>
                </a:gridCol>
                <a:gridCol w="1312742">
                  <a:extLst>
                    <a:ext uri="{9D8B030D-6E8A-4147-A177-3AD203B41FA5}">
                      <a16:colId xmlns:a16="http://schemas.microsoft.com/office/drawing/2014/main" val="20002"/>
                    </a:ext>
                  </a:extLst>
                </a:gridCol>
              </a:tblGrid>
              <a:tr h="656688">
                <a:tc>
                  <a:txBody>
                    <a:bodyPr/>
                    <a:lstStyle/>
                    <a:p>
                      <a:pPr marL="0" lvl="0" indent="0" rtl="0">
                        <a:spcBef>
                          <a:spcPts val="0"/>
                        </a:spcBef>
                        <a:spcAft>
                          <a:spcPts val="0"/>
                        </a:spcAft>
                        <a:buNone/>
                      </a:pPr>
                      <a:r>
                        <a:rPr lang="en-US" sz="1000" b="1" dirty="0">
                          <a:solidFill>
                            <a:srgbClr val="FFFFFF"/>
                          </a:solidFill>
                        </a:rPr>
                        <a:t>U</a:t>
                      </a:r>
                      <a:r>
                        <a:rPr lang="en" sz="1000" b="1" dirty="0">
                          <a:solidFill>
                            <a:srgbClr val="FFFFFF"/>
                          </a:solidFill>
                        </a:rPr>
                        <a:t>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Number_of_pairs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Is_home_try</a:t>
                      </a:r>
                      <a:br>
                        <a:rPr lang="en-US" sz="1000" b="1" dirty="0">
                          <a:solidFill>
                            <a:srgbClr val="FFFFFF"/>
                          </a:solidFill>
                        </a:rPr>
                      </a:br>
                      <a:r>
                        <a:rPr lang="en-US" sz="1000" b="1" dirty="0">
                          <a:solidFill>
                            <a:srgbClr val="FFFFFF"/>
                          </a:solidFill>
                        </a:rPr>
                        <a:t>_on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I</a:t>
                      </a:r>
                      <a:r>
                        <a:rPr lang="en" sz="1000" b="1" dirty="0">
                          <a:solidFill>
                            <a:srgbClr val="FFFFFF"/>
                          </a:solidFill>
                        </a:rPr>
                        <a:t>s_purchase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37782">
                <a:tc>
                  <a:txBody>
                    <a:bodyPr/>
                    <a:lstStyle/>
                    <a:p>
                      <a:pPr marL="0" lvl="0" indent="0" rtl="0">
                        <a:spcBef>
                          <a:spcPts val="0"/>
                        </a:spcBef>
                        <a:spcAft>
                          <a:spcPts val="0"/>
                        </a:spcAft>
                        <a:buNone/>
                      </a:pPr>
                      <a:r>
                        <a:rPr lang="en-US" sz="800" dirty="0"/>
                        <a:t>28867d12-27a6-4e6a-a5fb-8bb5440117ae</a:t>
                      </a:r>
                      <a:endParaRPr sz="800" dirty="0"/>
                    </a:p>
                  </a:txBody>
                  <a:tcPr marL="91425" marR="91425" marT="91425" marB="91425"/>
                </a:tc>
                <a:tc>
                  <a:txBody>
                    <a:bodyPr/>
                    <a:lstStyle/>
                    <a:p>
                      <a:pPr marL="0" lvl="0" indent="0" rtl="0">
                        <a:spcBef>
                          <a:spcPts val="0"/>
                        </a:spcBef>
                        <a:spcAft>
                          <a:spcPts val="0"/>
                        </a:spcAft>
                        <a:buNone/>
                      </a:pPr>
                      <a:r>
                        <a:rPr lang="en-US" sz="800" dirty="0"/>
                        <a:t>5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extLst>
                  <a:ext uri="{0D108BD9-81ED-4DB2-BD59-A6C34878D82A}">
                    <a16:rowId xmlns:a16="http://schemas.microsoft.com/office/drawing/2014/main" val="10001"/>
                  </a:ext>
                </a:extLst>
              </a:tr>
              <a:tr h="398722">
                <a:tc>
                  <a:txBody>
                    <a:bodyPr/>
                    <a:lstStyle/>
                    <a:p>
                      <a:pPr marL="0" lvl="0" indent="0" rtl="0">
                        <a:spcBef>
                          <a:spcPts val="0"/>
                        </a:spcBef>
                        <a:spcAft>
                          <a:spcPts val="0"/>
                        </a:spcAft>
                        <a:buNone/>
                      </a:pPr>
                      <a:r>
                        <a:rPr lang="en-US" sz="800" dirty="0"/>
                        <a:t>5a7a7e13-fbcf-46e4-9093-79799649d6c5</a:t>
                      </a:r>
                      <a:endParaRPr sz="800" dirty="0"/>
                    </a:p>
                  </a:txBody>
                  <a:tcPr marL="91425" marR="91425" marT="91425" marB="91425"/>
                </a:tc>
                <a:tc>
                  <a:txBody>
                    <a:bodyPr/>
                    <a:lstStyle/>
                    <a:p>
                      <a:pPr marL="0" lvl="0" indent="0" rtl="0">
                        <a:spcBef>
                          <a:spcPts val="0"/>
                        </a:spcBef>
                        <a:spcAft>
                          <a:spcPts val="0"/>
                        </a:spcAft>
                        <a:buNone/>
                      </a:pPr>
                      <a:r>
                        <a:rPr lang="en-US" sz="800" dirty="0"/>
                        <a:t>NULL</a:t>
                      </a:r>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10002"/>
                  </a:ext>
                </a:extLst>
              </a:tr>
              <a:tr h="437782">
                <a:tc>
                  <a:txBody>
                    <a:bodyPr/>
                    <a:lstStyle/>
                    <a:p>
                      <a:pPr marL="0" lvl="0" indent="0" rtl="0">
                        <a:spcBef>
                          <a:spcPts val="0"/>
                        </a:spcBef>
                        <a:spcAft>
                          <a:spcPts val="0"/>
                        </a:spcAft>
                        <a:buNone/>
                      </a:pPr>
                      <a:r>
                        <a:rPr lang="en-US" sz="800" dirty="0"/>
                        <a:t>0143cb8b-bb81-4916-9750-ce956c9f9bd9</a:t>
                      </a:r>
                      <a:endParaRPr sz="800" dirty="0"/>
                    </a:p>
                  </a:txBody>
                  <a:tcPr marL="91425" marR="91425" marT="91425" marB="91425"/>
                </a:tc>
                <a:tc>
                  <a:txBody>
                    <a:bodyPr/>
                    <a:lstStyle/>
                    <a:p>
                      <a:pPr marL="0" lvl="0" indent="0" rtl="0">
                        <a:spcBef>
                          <a:spcPts val="0"/>
                        </a:spcBef>
                        <a:spcAft>
                          <a:spcPts val="0"/>
                        </a:spcAft>
                        <a:buNone/>
                      </a:pPr>
                      <a:r>
                        <a:rPr lang="en-US" sz="800" dirty="0"/>
                        <a:t>NULL</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4055669614"/>
                  </a:ext>
                </a:extLst>
              </a:tr>
              <a:tr h="437782">
                <a:tc>
                  <a:txBody>
                    <a:bodyPr/>
                    <a:lstStyle/>
                    <a:p>
                      <a:pPr marL="0" lvl="0" indent="0" rtl="0">
                        <a:spcBef>
                          <a:spcPts val="0"/>
                        </a:spcBef>
                        <a:spcAft>
                          <a:spcPts val="0"/>
                        </a:spcAft>
                        <a:buNone/>
                      </a:pPr>
                      <a:r>
                        <a:rPr lang="en-US" sz="800" dirty="0"/>
                        <a:t>a4ccc1b3-cbb6-449c-b7a5-03af42c97433</a:t>
                      </a:r>
                      <a:endParaRPr sz="800" dirty="0"/>
                    </a:p>
                  </a:txBody>
                  <a:tcPr marL="91425" marR="91425" marT="91425" marB="91425"/>
                </a:tc>
                <a:tc>
                  <a:txBody>
                    <a:bodyPr/>
                    <a:lstStyle/>
                    <a:p>
                      <a:pPr marL="0" lvl="0" indent="0" rtl="0">
                        <a:spcBef>
                          <a:spcPts val="0"/>
                        </a:spcBef>
                        <a:spcAft>
                          <a:spcPts val="0"/>
                        </a:spcAft>
                        <a:buNone/>
                      </a:pPr>
                      <a:r>
                        <a:rPr lang="en-US" sz="800" dirty="0"/>
                        <a:t>5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363993150"/>
                  </a:ext>
                </a:extLst>
              </a:tr>
              <a:tr h="5628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t>b1dded76-cd60-4222-82cb-f6d464104298</a:t>
                      </a:r>
                      <a:endParaRPr sz="800" dirty="0"/>
                    </a:p>
                  </a:txBody>
                  <a:tcPr marL="91425" marR="91425" marT="91425" marB="91425"/>
                </a:tc>
                <a:tc>
                  <a:txBody>
                    <a:bodyPr/>
                    <a:lstStyle/>
                    <a:p>
                      <a:pPr marL="0" lvl="0" indent="0" rtl="0">
                        <a:spcBef>
                          <a:spcPts val="0"/>
                        </a:spcBef>
                        <a:spcAft>
                          <a:spcPts val="0"/>
                        </a:spcAft>
                        <a:buNone/>
                      </a:pPr>
                      <a:r>
                        <a:rPr lang="en-US" sz="800" dirty="0"/>
                        <a:t>3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2218014260"/>
                  </a:ext>
                </a:extLst>
              </a:tr>
            </a:tbl>
          </a:graphicData>
        </a:graphic>
      </p:graphicFrame>
    </p:spTree>
    <p:extLst>
      <p:ext uri="{BB962C8B-B14F-4D97-AF65-F5344CB8AC3E}">
        <p14:creationId xmlns:p14="http://schemas.microsoft.com/office/powerpoint/2010/main" val="94999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6.1 Actionable Insights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dirty="0">
                <a:latin typeface="Courier New"/>
                <a:ea typeface="Courier New"/>
                <a:cs typeface="Courier New"/>
                <a:sym typeface="Courier New"/>
              </a:rPr>
              <a:t>SELECT </a:t>
            </a:r>
          </a:p>
          <a:p>
            <a:pPr marL="0" lvl="0" indent="0" rtl="0">
              <a:spcBef>
                <a:spcPts val="0"/>
              </a:spcBef>
              <a:spcAft>
                <a:spcPts val="0"/>
              </a:spcAft>
              <a:buNone/>
            </a:pPr>
            <a:r>
              <a:rPr lang="en-US" sz="900" dirty="0">
                <a:latin typeface="Courier New"/>
                <a:ea typeface="Courier New"/>
                <a:cs typeface="Courier New"/>
                <a:sym typeface="Courier New"/>
              </a:rPr>
              <a:t>style, COUNT(style)</a:t>
            </a:r>
          </a:p>
          <a:p>
            <a:pPr marL="0" lvl="0" indent="0" rtl="0">
              <a:spcBef>
                <a:spcPts val="0"/>
              </a:spcBef>
              <a:spcAft>
                <a:spcPts val="0"/>
              </a:spcAft>
              <a:buNone/>
            </a:pPr>
            <a:r>
              <a:rPr lang="en-US" sz="900" dirty="0">
                <a:latin typeface="Courier New"/>
                <a:ea typeface="Courier New"/>
                <a:cs typeface="Courier New"/>
                <a:sym typeface="Courier New"/>
              </a:rPr>
              <a:t>FROM quiz</a:t>
            </a:r>
          </a:p>
          <a:p>
            <a:pPr marL="0" lvl="0" indent="0" rtl="0">
              <a:spcBef>
                <a:spcPts val="0"/>
              </a:spcBef>
              <a:spcAft>
                <a:spcPts val="0"/>
              </a:spcAft>
              <a:buNone/>
            </a:pPr>
            <a:r>
              <a:rPr lang="en-US" sz="900" dirty="0">
                <a:latin typeface="Courier New"/>
                <a:ea typeface="Courier New"/>
                <a:cs typeface="Courier New"/>
                <a:sym typeface="Courier New"/>
              </a:rPr>
              <a:t>GROUP BY style;</a:t>
            </a:r>
          </a:p>
          <a:p>
            <a:pPr marL="0" lvl="0" indent="0" rtl="0">
              <a:spcBef>
                <a:spcPts val="0"/>
              </a:spcBef>
              <a:spcAft>
                <a:spcPts val="0"/>
              </a:spcAft>
              <a:buNone/>
            </a:pPr>
            <a:endParaRPr lang="en-US" sz="900" dirty="0">
              <a:latin typeface="Courier New"/>
              <a:ea typeface="Courier New"/>
              <a:cs typeface="Courier New"/>
              <a:sym typeface="Courier New"/>
            </a:endParaRPr>
          </a:p>
          <a:p>
            <a:pPr marL="0" lvl="0" indent="0" rtl="0">
              <a:spcBef>
                <a:spcPts val="0"/>
              </a:spcBef>
              <a:spcAft>
                <a:spcPts val="0"/>
              </a:spcAft>
              <a:buNone/>
            </a:pPr>
            <a:r>
              <a:rPr lang="en-US" sz="900" dirty="0">
                <a:latin typeface="Courier New"/>
                <a:ea typeface="Courier New"/>
                <a:cs typeface="Courier New"/>
                <a:sym typeface="Courier New"/>
              </a:rPr>
              <a:t>SELECT </a:t>
            </a:r>
          </a:p>
          <a:p>
            <a:pPr marL="0" lvl="0" indent="0" rtl="0">
              <a:spcBef>
                <a:spcPts val="0"/>
              </a:spcBef>
              <a:spcAft>
                <a:spcPts val="0"/>
              </a:spcAft>
              <a:buNone/>
            </a:pP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a:t>
            </a:r>
          </a:p>
          <a:p>
            <a:pPr marL="0" lvl="0" indent="0" rtl="0">
              <a:spcBef>
                <a:spcPts val="0"/>
              </a:spcBef>
              <a:spcAft>
                <a:spcPts val="0"/>
              </a:spcAft>
              <a:buNone/>
            </a:pPr>
            <a:r>
              <a:rPr lang="en-US" sz="900" dirty="0">
                <a:latin typeface="Courier New"/>
                <a:ea typeface="Courier New"/>
                <a:cs typeface="Courier New"/>
                <a:sym typeface="Courier New"/>
              </a:rPr>
              <a:t>FROM purchase</a:t>
            </a:r>
          </a:p>
          <a:p>
            <a:pPr marL="0" lvl="0" indent="0" rtl="0">
              <a:spcBef>
                <a:spcPts val="0"/>
              </a:spcBef>
              <a:spcAft>
                <a:spcPts val="0"/>
              </a:spcAft>
              <a:buNone/>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158293"/>
            <a:ext cx="4920900" cy="369258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Users of </a:t>
            </a:r>
            <a:r>
              <a:rPr lang="en-US" sz="1200" dirty="0" err="1">
                <a:latin typeface="Roboto"/>
                <a:ea typeface="Roboto"/>
                <a:cs typeface="Roboto"/>
                <a:sym typeface="Roboto"/>
              </a:rPr>
              <a:t>Warby</a:t>
            </a:r>
            <a:r>
              <a:rPr lang="en-US" sz="1200" dirty="0">
                <a:latin typeface="Roboto"/>
                <a:ea typeface="Roboto"/>
                <a:cs typeface="Roboto"/>
                <a:sym typeface="Roboto"/>
              </a:rPr>
              <a:t> Parker eyewear most common model is ‘Eugene Narrow’ and the most common style quiz is ‘women’s styles.</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out of 1000 users who took the quiz 750 of them (75%) went ahead to </a:t>
            </a:r>
            <a:r>
              <a:rPr lang="en-US" sz="1200" dirty="0" err="1">
                <a:latin typeface="Roboto"/>
                <a:ea typeface="Roboto"/>
                <a:cs typeface="Roboto"/>
                <a:sym typeface="Roboto"/>
              </a:rPr>
              <a:t>home_try_on</a:t>
            </a:r>
            <a:r>
              <a:rPr lang="en-US" sz="1200" dirty="0">
                <a:latin typeface="Roboto"/>
                <a:ea typeface="Roboto"/>
                <a:cs typeface="Roboto"/>
                <a:sym typeface="Roboto"/>
              </a:rPr>
              <a:t> and 495 users (66%) purchased eyewear from </a:t>
            </a:r>
            <a:r>
              <a:rPr lang="en-US" sz="1200" dirty="0" err="1">
                <a:latin typeface="Roboto"/>
                <a:ea typeface="Roboto"/>
                <a:cs typeface="Roboto"/>
                <a:sym typeface="Roboto"/>
              </a:rPr>
              <a:t>home_try_on</a:t>
            </a:r>
            <a:r>
              <a:rPr lang="en-US" sz="1200" dirty="0">
                <a:latin typeface="Roboto"/>
                <a:ea typeface="Roboto"/>
                <a:cs typeface="Roboto"/>
                <a:sym typeface="Roboto"/>
              </a:rPr>
              <a:t> to purchase. </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The difference of 9% of the users that did not convert to purchase could be as a result of the users who did not indicate a style.</a:t>
            </a: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Insights</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err="1">
                <a:latin typeface="Roboto"/>
                <a:ea typeface="Roboto"/>
                <a:cs typeface="Roboto"/>
                <a:sym typeface="Roboto"/>
              </a:rPr>
              <a:t>Warby</a:t>
            </a:r>
            <a:r>
              <a:rPr lang="en-US" sz="1200" dirty="0">
                <a:latin typeface="Roboto"/>
                <a:ea typeface="Roboto"/>
                <a:cs typeface="Roboto"/>
                <a:sym typeface="Roboto"/>
              </a:rPr>
              <a:t> Parker should consider having a neutral style to provide more options for the users hence provide more specific fit. This could help close the gap between the users that took the quiz and those that went ahead to try on.</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endParaRPr lang="en-US"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endParaRPr lang="en-US" sz="1200" dirty="0">
              <a:latin typeface="Roboto"/>
              <a:ea typeface="Roboto"/>
              <a:cs typeface="Roboto"/>
              <a:sym typeface="Roboto"/>
            </a:endParaRPr>
          </a:p>
        </p:txBody>
      </p:sp>
    </p:spTree>
    <p:extLst>
      <p:ext uri="{BB962C8B-B14F-4D97-AF65-F5344CB8AC3E}">
        <p14:creationId xmlns:p14="http://schemas.microsoft.com/office/powerpoint/2010/main" val="385862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541350" y="1276033"/>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Survey table columns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survey question responses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Users quiz completion rates</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Three tables column names</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Create a new table</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Actionable Insights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Queries and Details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Survey table columns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SELECT *</a:t>
            </a:r>
            <a:endParaRPr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FROM survey</a:t>
            </a:r>
            <a:endParaRPr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LIMIT 10;</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5"/>
            <a:ext cx="4920900" cy="9271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parker’s users' responses to a style quiz are represented in a table called </a:t>
            </a:r>
            <a:r>
              <a:rPr lang="en-US" sz="1200" b="1" dirty="0">
                <a:latin typeface="Roboto"/>
                <a:ea typeface="Roboto"/>
                <a:cs typeface="Roboto"/>
                <a:sym typeface="Roboto"/>
              </a:rPr>
              <a:t>‘survey</a:t>
            </a:r>
            <a:r>
              <a:rPr lang="en-US" sz="1200" dirty="0">
                <a:latin typeface="Roboto"/>
                <a:ea typeface="Roboto"/>
                <a:cs typeface="Roboto"/>
                <a:sym typeface="Roboto"/>
              </a:rPr>
              <a:t>’ and contain the following columns limiting the rows by 10</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The table has 3 columns indicated below</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471178233"/>
              </p:ext>
            </p:extLst>
          </p:nvPr>
        </p:nvGraphicFramePr>
        <p:xfrm>
          <a:off x="177975" y="2128428"/>
          <a:ext cx="4920900" cy="289539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315137">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01091">
                <a:tc>
                  <a:txBody>
                    <a:bodyPr/>
                    <a:lstStyle/>
                    <a:p>
                      <a:pPr marL="0" lvl="0" indent="0" rtl="0">
                        <a:spcBef>
                          <a:spcPts val="0"/>
                        </a:spcBef>
                        <a:spcAft>
                          <a:spcPts val="0"/>
                        </a:spcAft>
                        <a:buNone/>
                      </a:pPr>
                      <a:r>
                        <a:rPr lang="en-US" sz="800" dirty="0"/>
                        <a:t>1.What are you looking for?</a:t>
                      </a:r>
                      <a:endParaRPr sz="800" dirty="0"/>
                    </a:p>
                  </a:txBody>
                  <a:tcPr marL="91425" marR="91425" marT="91425" marB="91425"/>
                </a:tc>
                <a:tc>
                  <a:txBody>
                    <a:bodyPr/>
                    <a:lstStyle/>
                    <a:p>
                      <a:pPr marL="0" lvl="0" indent="0" rtl="0">
                        <a:spcBef>
                          <a:spcPts val="0"/>
                        </a:spcBef>
                        <a:spcAft>
                          <a:spcPts val="0"/>
                        </a:spcAft>
                        <a:buNone/>
                      </a:pPr>
                      <a:r>
                        <a:rPr lang="en-US" sz="800" dirty="0"/>
                        <a:t>005e7f99-d48c-4fce-b605-10506c85aaf7</a:t>
                      </a:r>
                      <a:endParaRPr sz="800" dirty="0"/>
                    </a:p>
                  </a:txBody>
                  <a:tcPr marL="91425" marR="91425" marT="91425" marB="91425"/>
                </a:tc>
                <a:tc>
                  <a:txBody>
                    <a:bodyPr/>
                    <a:lstStyle/>
                    <a:p>
                      <a:pPr marL="0" lvl="0" indent="0" rtl="0">
                        <a:spcBef>
                          <a:spcPts val="0"/>
                        </a:spcBef>
                        <a:spcAft>
                          <a:spcPts val="0"/>
                        </a:spcAft>
                        <a:buNone/>
                      </a:pPr>
                      <a:r>
                        <a:rPr lang="en-US" sz="800" dirty="0"/>
                        <a:t>Women’s styles</a:t>
                      </a:r>
                      <a:endParaRPr sz="800" dirty="0"/>
                    </a:p>
                  </a:txBody>
                  <a:tcPr marL="91425" marR="91425" marT="91425" marB="91425"/>
                </a:tc>
                <a:extLst>
                  <a:ext uri="{0D108BD9-81ED-4DB2-BD59-A6C34878D82A}">
                    <a16:rowId xmlns:a16="http://schemas.microsoft.com/office/drawing/2014/main" val="10001"/>
                  </a:ext>
                </a:extLst>
              </a:tr>
              <a:tr h="401091">
                <a:tc>
                  <a:txBody>
                    <a:bodyPr/>
                    <a:lstStyle/>
                    <a:p>
                      <a:pPr marL="0" lvl="0" indent="0" rtl="0">
                        <a:spcBef>
                          <a:spcPts val="0"/>
                        </a:spcBef>
                        <a:spcAft>
                          <a:spcPts val="0"/>
                        </a:spcAft>
                        <a:buNone/>
                      </a:pPr>
                      <a:r>
                        <a:rPr lang="en-US" sz="800" dirty="0"/>
                        <a:t>2.What is your fit?</a:t>
                      </a:r>
                      <a:endParaRPr sz="800" dirty="0"/>
                    </a:p>
                  </a:txBody>
                  <a:tcPr marL="91425" marR="91425" marT="91425" marB="91425"/>
                </a:tc>
                <a:tc>
                  <a:txBody>
                    <a:bodyPr/>
                    <a:lstStyle/>
                    <a:p>
                      <a:pPr marL="0" lvl="0" indent="0" rtl="0">
                        <a:spcBef>
                          <a:spcPts val="0"/>
                        </a:spcBef>
                        <a:spcAft>
                          <a:spcPts val="0"/>
                        </a:spcAft>
                        <a:buNone/>
                      </a:pPr>
                      <a:r>
                        <a:rPr lang="en-US" sz="800" dirty="0"/>
                        <a:t>005e7f99-d48c-4fce-b605-10506c85aaf7</a:t>
                      </a:r>
                      <a:endParaRPr sz="800" dirty="0"/>
                    </a:p>
                  </a:txBody>
                  <a:tcPr marL="91425" marR="91425" marT="91425" marB="91425"/>
                </a:tc>
                <a:tc>
                  <a:txBody>
                    <a:bodyPr/>
                    <a:lstStyle/>
                    <a:p>
                      <a:pPr marL="0" lvl="0" indent="0" rtl="0">
                        <a:spcBef>
                          <a:spcPts val="0"/>
                        </a:spcBef>
                        <a:spcAft>
                          <a:spcPts val="0"/>
                        </a:spcAft>
                        <a:buNone/>
                      </a:pPr>
                      <a:r>
                        <a:rPr lang="en-US" sz="800" dirty="0"/>
                        <a:t>Medium</a:t>
                      </a:r>
                      <a:endParaRPr sz="800" dirty="0"/>
                    </a:p>
                  </a:txBody>
                  <a:tcPr marL="91425" marR="91425" marT="91425" marB="91425"/>
                </a:tc>
                <a:extLst>
                  <a:ext uri="{0D108BD9-81ED-4DB2-BD59-A6C34878D82A}">
                    <a16:rowId xmlns:a16="http://schemas.microsoft.com/office/drawing/2014/main" val="10002"/>
                  </a:ext>
                </a:extLst>
              </a:tr>
              <a:tr h="401091">
                <a:tc>
                  <a:txBody>
                    <a:bodyPr/>
                    <a:lstStyle/>
                    <a:p>
                      <a:pPr marL="0" lvl="0" indent="0" rtl="0">
                        <a:spcBef>
                          <a:spcPts val="0"/>
                        </a:spcBef>
                        <a:spcAft>
                          <a:spcPts val="0"/>
                        </a:spcAft>
                        <a:buNone/>
                      </a:pPr>
                      <a:r>
                        <a:rPr lang="en-US" sz="800" dirty="0"/>
                        <a:t>3.Which shapes do you like?</a:t>
                      </a:r>
                      <a:endParaRPr sz="800" dirty="0"/>
                    </a:p>
                  </a:txBody>
                  <a:tcPr marL="91425" marR="91425" marT="91425" marB="91425"/>
                </a:tc>
                <a:tc>
                  <a:txBody>
                    <a:bodyPr/>
                    <a:lstStyle/>
                    <a:p>
                      <a:pPr marL="0" lvl="0" indent="0" rtl="0">
                        <a:spcBef>
                          <a:spcPts val="0"/>
                        </a:spcBef>
                        <a:spcAft>
                          <a:spcPts val="0"/>
                        </a:spcAft>
                        <a:buNone/>
                      </a:pPr>
                      <a:r>
                        <a:rPr lang="en-US" sz="800" dirty="0"/>
                        <a:t>00a556ed-f13e-4c67-8704-27e3573684cd</a:t>
                      </a:r>
                      <a:endParaRPr sz="800" dirty="0"/>
                    </a:p>
                  </a:txBody>
                  <a:tcPr marL="91425" marR="91425" marT="91425" marB="91425"/>
                </a:tc>
                <a:tc>
                  <a:txBody>
                    <a:bodyPr/>
                    <a:lstStyle/>
                    <a:p>
                      <a:pPr marL="0" lvl="0" indent="0" rtl="0">
                        <a:spcBef>
                          <a:spcPts val="0"/>
                        </a:spcBef>
                        <a:spcAft>
                          <a:spcPts val="0"/>
                        </a:spcAft>
                        <a:buNone/>
                      </a:pPr>
                      <a:r>
                        <a:rPr lang="en-US" sz="800" dirty="0"/>
                        <a:t>Round</a:t>
                      </a:r>
                      <a:endParaRPr sz="800" dirty="0"/>
                    </a:p>
                  </a:txBody>
                  <a:tcPr marL="91425" marR="91425" marT="91425" marB="91425"/>
                </a:tc>
                <a:extLst>
                  <a:ext uri="{0D108BD9-81ED-4DB2-BD59-A6C34878D82A}">
                    <a16:rowId xmlns:a16="http://schemas.microsoft.com/office/drawing/2014/main" val="4055669614"/>
                  </a:ext>
                </a:extLst>
              </a:tr>
              <a:tr h="401091">
                <a:tc>
                  <a:txBody>
                    <a:bodyPr/>
                    <a:lstStyle/>
                    <a:p>
                      <a:pPr marL="0" lvl="0" indent="0" rtl="0">
                        <a:spcBef>
                          <a:spcPts val="0"/>
                        </a:spcBef>
                        <a:spcAft>
                          <a:spcPts val="0"/>
                        </a:spcAft>
                        <a:buNone/>
                      </a:pPr>
                      <a:r>
                        <a:rPr lang="en-US" sz="800" dirty="0"/>
                        <a:t>4.Which colors do you like?</a:t>
                      </a:r>
                      <a:endParaRPr sz="800" dirty="0"/>
                    </a:p>
                  </a:txBody>
                  <a:tcPr marL="91425" marR="91425" marT="91425" marB="91425"/>
                </a:tc>
                <a:tc>
                  <a:txBody>
                    <a:bodyPr/>
                    <a:lstStyle/>
                    <a:p>
                      <a:pPr marL="0" lvl="0" indent="0" rtl="0">
                        <a:spcBef>
                          <a:spcPts val="0"/>
                        </a:spcBef>
                        <a:spcAft>
                          <a:spcPts val="0"/>
                        </a:spcAft>
                        <a:buNone/>
                      </a:pPr>
                      <a:r>
                        <a:rPr lang="en-US" sz="800" dirty="0"/>
                        <a:t>00a556ed-f13e-4c67-8704-27e3573684cd</a:t>
                      </a:r>
                      <a:endParaRPr sz="800" dirty="0"/>
                    </a:p>
                  </a:txBody>
                  <a:tcPr marL="91425" marR="91425" marT="91425" marB="91425"/>
                </a:tc>
                <a:tc>
                  <a:txBody>
                    <a:bodyPr/>
                    <a:lstStyle/>
                    <a:p>
                      <a:pPr marL="0" lvl="0" indent="0" rtl="0">
                        <a:spcBef>
                          <a:spcPts val="0"/>
                        </a:spcBef>
                        <a:spcAft>
                          <a:spcPts val="0"/>
                        </a:spcAft>
                        <a:buNone/>
                      </a:pPr>
                      <a:r>
                        <a:rPr lang="en-US" sz="800" dirty="0"/>
                        <a:t>Two-Tone</a:t>
                      </a:r>
                      <a:endParaRPr sz="800" dirty="0"/>
                    </a:p>
                  </a:txBody>
                  <a:tcPr marL="91425" marR="91425" marT="91425" marB="91425"/>
                </a:tc>
                <a:extLst>
                  <a:ext uri="{0D108BD9-81ED-4DB2-BD59-A6C34878D82A}">
                    <a16:rowId xmlns:a16="http://schemas.microsoft.com/office/drawing/2014/main" val="363993150"/>
                  </a:ext>
                </a:extLst>
              </a:tr>
              <a:tr h="401091">
                <a:tc>
                  <a:txBody>
                    <a:bodyPr/>
                    <a:lstStyle/>
                    <a:p>
                      <a:pPr marL="0" lvl="0" indent="0" rtl="0">
                        <a:spcBef>
                          <a:spcPts val="0"/>
                        </a:spcBef>
                        <a:spcAft>
                          <a:spcPts val="0"/>
                        </a:spcAft>
                        <a:buNone/>
                      </a:pPr>
                      <a:r>
                        <a:rPr lang="en-US" sz="800" dirty="0"/>
                        <a:t>1.What are you looking for?</a:t>
                      </a:r>
                      <a:endParaRPr sz="800" dirty="0"/>
                    </a:p>
                  </a:txBody>
                  <a:tcPr marL="91425" marR="91425" marT="91425" marB="91425"/>
                </a:tc>
                <a:tc>
                  <a:txBody>
                    <a:bodyPr/>
                    <a:lstStyle/>
                    <a:p>
                      <a:pPr marL="0" lvl="0" indent="0" rtl="0">
                        <a:spcBef>
                          <a:spcPts val="0"/>
                        </a:spcBef>
                        <a:spcAft>
                          <a:spcPts val="0"/>
                        </a:spcAft>
                        <a:buNone/>
                      </a:pPr>
                      <a:r>
                        <a:rPr lang="en-US" sz="800" dirty="0"/>
                        <a:t>00a556ed-f13e-4c67-8704-27e3573684cd	</a:t>
                      </a:r>
                      <a:endParaRPr sz="800" dirty="0"/>
                    </a:p>
                  </a:txBody>
                  <a:tcPr marL="91425" marR="91425" marT="91425" marB="91425"/>
                </a:tc>
                <a:tc>
                  <a:txBody>
                    <a:bodyPr/>
                    <a:lstStyle/>
                    <a:p>
                      <a:pPr marL="0" lvl="0" indent="0" rtl="0">
                        <a:spcBef>
                          <a:spcPts val="0"/>
                        </a:spcBef>
                        <a:spcAft>
                          <a:spcPts val="0"/>
                        </a:spcAft>
                        <a:buNone/>
                      </a:pPr>
                      <a:r>
                        <a:rPr lang="en-US" sz="800" dirty="0"/>
                        <a:t>I’m not sure. Let’s skip it.</a:t>
                      </a:r>
                      <a:endParaRPr sz="800" dirty="0"/>
                    </a:p>
                  </a:txBody>
                  <a:tcPr marL="91425" marR="91425" marT="91425" marB="91425"/>
                </a:tc>
                <a:extLst>
                  <a:ext uri="{0D108BD9-81ED-4DB2-BD59-A6C34878D82A}">
                    <a16:rowId xmlns:a16="http://schemas.microsoft.com/office/drawing/2014/main" val="2218014260"/>
                  </a:ext>
                </a:extLst>
              </a:tr>
              <a:tr h="401091">
                <a:tc>
                  <a:txBody>
                    <a:bodyPr/>
                    <a:lstStyle/>
                    <a:p>
                      <a:pPr marL="0" lvl="0" indent="0" rtl="0">
                        <a:spcBef>
                          <a:spcPts val="0"/>
                        </a:spcBef>
                        <a:spcAft>
                          <a:spcPts val="0"/>
                        </a:spcAft>
                        <a:buNone/>
                      </a:pPr>
                      <a:r>
                        <a:rPr lang="en-US" sz="800" dirty="0"/>
                        <a:t>2.What is your fit?</a:t>
                      </a:r>
                      <a:endParaRPr sz="800" dirty="0"/>
                    </a:p>
                  </a:txBody>
                  <a:tcPr marL="91425" marR="91425" marT="91425" marB="91425"/>
                </a:tc>
                <a:tc>
                  <a:txBody>
                    <a:bodyPr/>
                    <a:lstStyle/>
                    <a:p>
                      <a:pPr marL="0" lvl="0" indent="0" rtl="0">
                        <a:spcBef>
                          <a:spcPts val="0"/>
                        </a:spcBef>
                        <a:spcAft>
                          <a:spcPts val="0"/>
                        </a:spcAft>
                        <a:buNone/>
                      </a:pPr>
                      <a:r>
                        <a:rPr lang="en-US" sz="800" dirty="0"/>
                        <a:t>00a556ed-f13e-4c67-8704-27e3573684cd</a:t>
                      </a:r>
                      <a:endParaRPr sz="800" dirty="0"/>
                    </a:p>
                  </a:txBody>
                  <a:tcPr marL="91425" marR="91425" marT="91425" marB="91425"/>
                </a:tc>
                <a:tc>
                  <a:txBody>
                    <a:bodyPr/>
                    <a:lstStyle/>
                    <a:p>
                      <a:pPr marL="0" lvl="0" indent="0" rtl="0">
                        <a:spcBef>
                          <a:spcPts val="0"/>
                        </a:spcBef>
                        <a:spcAft>
                          <a:spcPts val="0"/>
                        </a:spcAft>
                        <a:buNone/>
                      </a:pPr>
                      <a:r>
                        <a:rPr lang="en-US" sz="800" dirty="0"/>
                        <a:t>Narrow</a:t>
                      </a:r>
                      <a:endParaRPr sz="800" dirty="0"/>
                    </a:p>
                  </a:txBody>
                  <a:tcPr marL="91425" marR="91425" marT="91425" marB="91425"/>
                </a:tc>
                <a:extLst>
                  <a:ext uri="{0D108BD9-81ED-4DB2-BD59-A6C34878D82A}">
                    <a16:rowId xmlns:a16="http://schemas.microsoft.com/office/drawing/2014/main" val="4172040571"/>
                  </a:ext>
                </a:extLst>
              </a:tr>
            </a:tbl>
          </a:graphicData>
        </a:graphic>
      </p:graphicFrame>
    </p:spTree>
    <p:extLst>
      <p:ext uri="{BB962C8B-B14F-4D97-AF65-F5344CB8AC3E}">
        <p14:creationId xmlns:p14="http://schemas.microsoft.com/office/powerpoint/2010/main" val="198883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Survey table columns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SELECT *</a:t>
            </a:r>
            <a:endParaRPr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FROM survey</a:t>
            </a:r>
            <a:endParaRPr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LIMIT 10;</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6"/>
            <a:ext cx="4920900" cy="118687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parker’s users' responses to a style quiz are represented in a table called </a:t>
            </a:r>
            <a:r>
              <a:rPr lang="en-US" sz="1200" b="1" dirty="0">
                <a:latin typeface="Roboto"/>
                <a:ea typeface="Roboto"/>
                <a:cs typeface="Roboto"/>
                <a:sym typeface="Roboto"/>
              </a:rPr>
              <a:t>‘survey</a:t>
            </a:r>
            <a:r>
              <a:rPr lang="en-US" sz="1200" dirty="0">
                <a:latin typeface="Roboto"/>
                <a:ea typeface="Roboto"/>
                <a:cs typeface="Roboto"/>
                <a:sym typeface="Roboto"/>
              </a:rPr>
              <a:t>’ and contain the following columns limiting the rows by 10</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The table has 3 columns indicated below</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78940041"/>
              </p:ext>
            </p:extLst>
          </p:nvPr>
        </p:nvGraphicFramePr>
        <p:xfrm>
          <a:off x="177975" y="2388198"/>
          <a:ext cx="4920900" cy="246267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351806">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47762">
                <a:tc>
                  <a:txBody>
                    <a:bodyPr/>
                    <a:lstStyle/>
                    <a:p>
                      <a:pPr marL="0" lvl="0" indent="0" rtl="0">
                        <a:spcBef>
                          <a:spcPts val="0"/>
                        </a:spcBef>
                        <a:spcAft>
                          <a:spcPts val="0"/>
                        </a:spcAft>
                        <a:buNone/>
                      </a:pPr>
                      <a:r>
                        <a:rPr lang="en-US" sz="800" dirty="0"/>
                        <a:t>5.When was your last eye exam?</a:t>
                      </a:r>
                      <a:endParaRPr sz="800" dirty="0"/>
                    </a:p>
                  </a:txBody>
                  <a:tcPr marL="91425" marR="91425" marT="91425" marB="91425"/>
                </a:tc>
                <a:tc>
                  <a:txBody>
                    <a:bodyPr/>
                    <a:lstStyle/>
                    <a:p>
                      <a:pPr marL="0" lvl="0" indent="0" rtl="0">
                        <a:spcBef>
                          <a:spcPts val="0"/>
                        </a:spcBef>
                        <a:spcAft>
                          <a:spcPts val="0"/>
                        </a:spcAft>
                        <a:buNone/>
                      </a:pPr>
                      <a:r>
                        <a:rPr lang="en-US" sz="800" dirty="0"/>
                        <a:t>00a556ed-f13e-4c67-8704-27e3573684cd</a:t>
                      </a:r>
                      <a:endParaRPr sz="800" dirty="0"/>
                    </a:p>
                  </a:txBody>
                  <a:tcPr marL="91425" marR="91425" marT="91425" marB="91425"/>
                </a:tc>
                <a:tc>
                  <a:txBody>
                    <a:bodyPr/>
                    <a:lstStyle/>
                    <a:p>
                      <a:pPr marL="0" lvl="0" indent="0" rtl="0">
                        <a:spcBef>
                          <a:spcPts val="0"/>
                        </a:spcBef>
                        <a:spcAft>
                          <a:spcPts val="0"/>
                        </a:spcAft>
                        <a:buNone/>
                      </a:pPr>
                      <a:r>
                        <a:rPr lang="en-US" sz="800" dirty="0"/>
                        <a:t>&lt;1 Year</a:t>
                      </a:r>
                      <a:endParaRPr sz="800" dirty="0"/>
                    </a:p>
                  </a:txBody>
                  <a:tcPr marL="91425" marR="91425" marT="91425" marB="91425"/>
                </a:tc>
                <a:extLst>
                  <a:ext uri="{0D108BD9-81ED-4DB2-BD59-A6C34878D82A}">
                    <a16:rowId xmlns:a16="http://schemas.microsoft.com/office/drawing/2014/main" val="10001"/>
                  </a:ext>
                </a:extLst>
              </a:tr>
              <a:tr h="447762">
                <a:tc>
                  <a:txBody>
                    <a:bodyPr/>
                    <a:lstStyle/>
                    <a:p>
                      <a:pPr marL="0" lvl="0" indent="0" rtl="0">
                        <a:spcBef>
                          <a:spcPts val="0"/>
                        </a:spcBef>
                        <a:spcAft>
                          <a:spcPts val="0"/>
                        </a:spcAft>
                        <a:buNone/>
                      </a:pPr>
                      <a:r>
                        <a:rPr lang="en-US" sz="800" dirty="0"/>
                        <a:t>3.Which shapes do you like?</a:t>
                      </a:r>
                      <a:endParaRPr sz="800" dirty="0"/>
                    </a:p>
                  </a:txBody>
                  <a:tcPr marL="91425" marR="91425" marT="91425" marB="91425"/>
                </a:tc>
                <a:tc>
                  <a:txBody>
                    <a:bodyPr/>
                    <a:lstStyle/>
                    <a:p>
                      <a:pPr marL="0" lvl="0" indent="0" rtl="0">
                        <a:spcBef>
                          <a:spcPts val="0"/>
                        </a:spcBef>
                        <a:spcAft>
                          <a:spcPts val="0"/>
                        </a:spcAft>
                        <a:buNone/>
                      </a:pPr>
                      <a:r>
                        <a:rPr lang="en-US" sz="800" dirty="0"/>
                        <a:t>00bf9d63-0999-43a3-9e5b-9c372e6890d2</a:t>
                      </a:r>
                      <a:endParaRPr sz="800" dirty="0"/>
                    </a:p>
                  </a:txBody>
                  <a:tcPr marL="91425" marR="91425" marT="91425" marB="91425"/>
                </a:tc>
                <a:tc>
                  <a:txBody>
                    <a:bodyPr/>
                    <a:lstStyle/>
                    <a:p>
                      <a:pPr marL="0" lvl="0" indent="0" rtl="0">
                        <a:spcBef>
                          <a:spcPts val="0"/>
                        </a:spcBef>
                        <a:spcAft>
                          <a:spcPts val="0"/>
                        </a:spcAft>
                        <a:buNone/>
                      </a:pPr>
                      <a:r>
                        <a:rPr lang="en-US" sz="800" dirty="0"/>
                        <a:t>Square</a:t>
                      </a:r>
                      <a:endParaRPr sz="800" dirty="0"/>
                    </a:p>
                  </a:txBody>
                  <a:tcPr marL="91425" marR="91425" marT="91425" marB="91425"/>
                </a:tc>
                <a:extLst>
                  <a:ext uri="{0D108BD9-81ED-4DB2-BD59-A6C34878D82A}">
                    <a16:rowId xmlns:a16="http://schemas.microsoft.com/office/drawing/2014/main" val="10002"/>
                  </a:ext>
                </a:extLst>
              </a:tr>
              <a:tr h="447762">
                <a:tc>
                  <a:txBody>
                    <a:bodyPr/>
                    <a:lstStyle/>
                    <a:p>
                      <a:pPr marL="0" lvl="0" indent="0" rtl="0">
                        <a:spcBef>
                          <a:spcPts val="0"/>
                        </a:spcBef>
                        <a:spcAft>
                          <a:spcPts val="0"/>
                        </a:spcAft>
                        <a:buNone/>
                      </a:pPr>
                      <a:r>
                        <a:rPr lang="en-US" sz="800" dirty="0"/>
                        <a:t>5.When was your last eye exam</a:t>
                      </a:r>
                      <a:endParaRPr sz="800" dirty="0"/>
                    </a:p>
                  </a:txBody>
                  <a:tcPr marL="91425" marR="91425" marT="91425" marB="91425"/>
                </a:tc>
                <a:tc>
                  <a:txBody>
                    <a:bodyPr/>
                    <a:lstStyle/>
                    <a:p>
                      <a:pPr marL="0" lvl="0" indent="0" rtl="0">
                        <a:spcBef>
                          <a:spcPts val="0"/>
                        </a:spcBef>
                        <a:spcAft>
                          <a:spcPts val="0"/>
                        </a:spcAft>
                        <a:buNone/>
                      </a:pPr>
                      <a:r>
                        <a:rPr lang="en-US" sz="800" dirty="0"/>
                        <a:t>00bf9d63-0999-43a3-9e5b-9c372e6890d2</a:t>
                      </a:r>
                      <a:endParaRPr sz="800" dirty="0"/>
                    </a:p>
                  </a:txBody>
                  <a:tcPr marL="91425" marR="91425" marT="91425" marB="91425"/>
                </a:tc>
                <a:tc>
                  <a:txBody>
                    <a:bodyPr/>
                    <a:lstStyle/>
                    <a:p>
                      <a:pPr marL="0" lvl="0" indent="0" rtl="0">
                        <a:spcBef>
                          <a:spcPts val="0"/>
                        </a:spcBef>
                        <a:spcAft>
                          <a:spcPts val="0"/>
                        </a:spcAft>
                        <a:buNone/>
                      </a:pPr>
                      <a:r>
                        <a:rPr lang="en-US" sz="800" dirty="0"/>
                        <a:t>&lt;1 Year</a:t>
                      </a:r>
                      <a:endParaRPr sz="800" dirty="0"/>
                    </a:p>
                  </a:txBody>
                  <a:tcPr marL="91425" marR="91425" marT="91425" marB="91425"/>
                </a:tc>
                <a:extLst>
                  <a:ext uri="{0D108BD9-81ED-4DB2-BD59-A6C34878D82A}">
                    <a16:rowId xmlns:a16="http://schemas.microsoft.com/office/drawing/2014/main" val="4055669614"/>
                  </a:ext>
                </a:extLst>
              </a:tr>
              <a:tr h="447762">
                <a:tc>
                  <a:txBody>
                    <a:bodyPr/>
                    <a:lstStyle/>
                    <a:p>
                      <a:pPr marL="0" lvl="0" indent="0" rtl="0">
                        <a:spcBef>
                          <a:spcPts val="0"/>
                        </a:spcBef>
                        <a:spcAft>
                          <a:spcPts val="0"/>
                        </a:spcAft>
                        <a:buNone/>
                      </a:pPr>
                      <a:r>
                        <a:rPr lang="en-US" sz="800" dirty="0"/>
                        <a:t>2. What is your fit?</a:t>
                      </a:r>
                      <a:endParaRPr sz="800" dirty="0"/>
                    </a:p>
                  </a:txBody>
                  <a:tcPr marL="91425" marR="91425" marT="91425" marB="91425"/>
                </a:tc>
                <a:tc>
                  <a:txBody>
                    <a:bodyPr/>
                    <a:lstStyle/>
                    <a:p>
                      <a:pPr marL="0" lvl="0" indent="0" rtl="0">
                        <a:spcBef>
                          <a:spcPts val="0"/>
                        </a:spcBef>
                        <a:spcAft>
                          <a:spcPts val="0"/>
                        </a:spcAft>
                        <a:buNone/>
                      </a:pPr>
                      <a:r>
                        <a:rPr lang="en-US" sz="800" dirty="0"/>
                        <a:t>00bf9d63-0999-43a3-9e5b-9c372e6890d2	</a:t>
                      </a:r>
                      <a:endParaRPr sz="800" dirty="0"/>
                    </a:p>
                  </a:txBody>
                  <a:tcPr marL="91425" marR="91425" marT="91425" marB="91425"/>
                </a:tc>
                <a:tc>
                  <a:txBody>
                    <a:bodyPr/>
                    <a:lstStyle/>
                    <a:p>
                      <a:pPr marL="0" lvl="0" indent="0" rtl="0">
                        <a:spcBef>
                          <a:spcPts val="0"/>
                        </a:spcBef>
                        <a:spcAft>
                          <a:spcPts val="0"/>
                        </a:spcAft>
                        <a:buNone/>
                      </a:pPr>
                      <a:r>
                        <a:rPr lang="en-US" sz="800" dirty="0"/>
                        <a:t>Medium</a:t>
                      </a:r>
                      <a:endParaRPr sz="800" dirty="0"/>
                    </a:p>
                  </a:txBody>
                  <a:tcPr marL="91425" marR="91425" marT="91425" marB="91425"/>
                </a:tc>
                <a:extLst>
                  <a:ext uri="{0D108BD9-81ED-4DB2-BD59-A6C34878D82A}">
                    <a16:rowId xmlns:a16="http://schemas.microsoft.com/office/drawing/2014/main" val="363993150"/>
                  </a:ext>
                </a:extLst>
              </a:tr>
              <a:tr h="319821">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Survey question responses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question,</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survey</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GROUP BY 1;</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5"/>
            <a:ext cx="4920900" cy="13704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parker’s survey table has been grouped by question to understand the number of questions per question.</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The users found it most challenging to respond to the question “when was your last eye exam” and found it easier to respond to the question ‘what are you looking for?’</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947620551"/>
              </p:ext>
            </p:extLst>
          </p:nvPr>
        </p:nvGraphicFramePr>
        <p:xfrm>
          <a:off x="177974" y="2642850"/>
          <a:ext cx="4920899" cy="2158393"/>
        </p:xfrm>
        <a:graphic>
          <a:graphicData uri="http://schemas.openxmlformats.org/drawingml/2006/table">
            <a:tbl>
              <a:tblPr>
                <a:noFill/>
                <a:tableStyleId>{8628B589-4659-4227-9C68-565DD4A46BFE}</a:tableStyleId>
              </a:tblPr>
              <a:tblGrid>
                <a:gridCol w="2352832">
                  <a:extLst>
                    <a:ext uri="{9D8B030D-6E8A-4147-A177-3AD203B41FA5}">
                      <a16:colId xmlns:a16="http://schemas.microsoft.com/office/drawing/2014/main" val="20000"/>
                    </a:ext>
                  </a:extLst>
                </a:gridCol>
                <a:gridCol w="2568067">
                  <a:extLst>
                    <a:ext uri="{9D8B030D-6E8A-4147-A177-3AD203B41FA5}">
                      <a16:colId xmlns:a16="http://schemas.microsoft.com/office/drawing/2014/main" val="20002"/>
                    </a:ext>
                  </a:extLst>
                </a:gridCol>
              </a:tblGrid>
              <a:tr h="410955">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7537">
                <a:tc>
                  <a:txBody>
                    <a:bodyPr/>
                    <a:lstStyle/>
                    <a:p>
                      <a:pPr marL="0" lvl="0" indent="0" rtl="0">
                        <a:spcBef>
                          <a:spcPts val="0"/>
                        </a:spcBef>
                        <a:spcAft>
                          <a:spcPts val="0"/>
                        </a:spcAft>
                        <a:buNone/>
                      </a:pPr>
                      <a:r>
                        <a:rPr lang="en-US" sz="800" dirty="0"/>
                        <a:t>1.What are you looking for?</a:t>
                      </a:r>
                      <a:endParaRPr sz="800" dirty="0"/>
                    </a:p>
                  </a:txBody>
                  <a:tcPr marL="91425" marR="91425" marT="91425" marB="91425"/>
                </a:tc>
                <a:tc>
                  <a:txBody>
                    <a:bodyPr/>
                    <a:lstStyle/>
                    <a:p>
                      <a:pPr marL="0" lvl="0" indent="0" rtl="0">
                        <a:spcBef>
                          <a:spcPts val="0"/>
                        </a:spcBef>
                        <a:spcAft>
                          <a:spcPts val="0"/>
                        </a:spcAft>
                        <a:buNone/>
                      </a:pPr>
                      <a:r>
                        <a:rPr lang="en-US" sz="800" dirty="0"/>
                        <a:t>500</a:t>
                      </a:r>
                      <a:endParaRPr sz="800" dirty="0"/>
                    </a:p>
                  </a:txBody>
                  <a:tcPr marL="91425" marR="91425" marT="91425" marB="91425"/>
                </a:tc>
                <a:extLst>
                  <a:ext uri="{0D108BD9-81ED-4DB2-BD59-A6C34878D82A}">
                    <a16:rowId xmlns:a16="http://schemas.microsoft.com/office/drawing/2014/main" val="10002"/>
                  </a:ext>
                </a:extLst>
              </a:tr>
              <a:tr h="297537">
                <a:tc>
                  <a:txBody>
                    <a:bodyPr/>
                    <a:lstStyle/>
                    <a:p>
                      <a:pPr marL="0" lvl="0" indent="0" rtl="0">
                        <a:spcBef>
                          <a:spcPts val="0"/>
                        </a:spcBef>
                        <a:spcAft>
                          <a:spcPts val="0"/>
                        </a:spcAft>
                        <a:buNone/>
                      </a:pPr>
                      <a:r>
                        <a:rPr lang="en-US" sz="800" dirty="0"/>
                        <a:t>2.What is your fit?</a:t>
                      </a:r>
                      <a:endParaRPr sz="800" dirty="0"/>
                    </a:p>
                  </a:txBody>
                  <a:tcPr marL="91425" marR="91425" marT="91425" marB="91425"/>
                </a:tc>
                <a:tc>
                  <a:txBody>
                    <a:bodyPr/>
                    <a:lstStyle/>
                    <a:p>
                      <a:pPr marL="0" lvl="0" indent="0" rtl="0">
                        <a:spcBef>
                          <a:spcPts val="0"/>
                        </a:spcBef>
                        <a:spcAft>
                          <a:spcPts val="0"/>
                        </a:spcAft>
                        <a:buNone/>
                      </a:pPr>
                      <a:r>
                        <a:rPr lang="en-US" sz="800" dirty="0"/>
                        <a:t>475</a:t>
                      </a:r>
                      <a:endParaRPr sz="800" dirty="0"/>
                    </a:p>
                  </a:txBody>
                  <a:tcPr marL="91425" marR="91425" marT="91425" marB="91425"/>
                </a:tc>
                <a:extLst>
                  <a:ext uri="{0D108BD9-81ED-4DB2-BD59-A6C34878D82A}">
                    <a16:rowId xmlns:a16="http://schemas.microsoft.com/office/drawing/2014/main" val="10003"/>
                  </a:ext>
                </a:extLst>
              </a:tr>
              <a:tr h="416564">
                <a:tc>
                  <a:txBody>
                    <a:bodyPr/>
                    <a:lstStyle/>
                    <a:p>
                      <a:pPr marL="0" lvl="0" indent="0" rtl="0">
                        <a:spcBef>
                          <a:spcPts val="0"/>
                        </a:spcBef>
                        <a:spcAft>
                          <a:spcPts val="0"/>
                        </a:spcAft>
                        <a:buNone/>
                      </a:pPr>
                      <a:r>
                        <a:rPr lang="en-US" sz="800" dirty="0"/>
                        <a:t>3.Which shapes do you like?</a:t>
                      </a:r>
                      <a:endParaRPr sz="800" dirty="0"/>
                    </a:p>
                  </a:txBody>
                  <a:tcPr marL="91425" marR="91425" marT="91425" marB="91425"/>
                </a:tc>
                <a:tc>
                  <a:txBody>
                    <a:bodyPr/>
                    <a:lstStyle/>
                    <a:p>
                      <a:pPr marL="0" lvl="0" indent="0" rtl="0">
                        <a:spcBef>
                          <a:spcPts val="0"/>
                        </a:spcBef>
                        <a:spcAft>
                          <a:spcPts val="0"/>
                        </a:spcAft>
                        <a:buNone/>
                      </a:pPr>
                      <a:r>
                        <a:rPr lang="en-US" sz="800" dirty="0"/>
                        <a:t>380</a:t>
                      </a:r>
                      <a:endParaRPr sz="800" dirty="0"/>
                    </a:p>
                  </a:txBody>
                  <a:tcPr marL="91425" marR="91425" marT="91425" marB="91425"/>
                </a:tc>
                <a:extLst>
                  <a:ext uri="{0D108BD9-81ED-4DB2-BD59-A6C34878D82A}">
                    <a16:rowId xmlns:a16="http://schemas.microsoft.com/office/drawing/2014/main" val="1267046418"/>
                  </a:ext>
                </a:extLst>
              </a:tr>
              <a:tr h="297537">
                <a:tc>
                  <a:txBody>
                    <a:bodyPr/>
                    <a:lstStyle/>
                    <a:p>
                      <a:pPr marL="0" lvl="0" indent="0" rtl="0">
                        <a:spcBef>
                          <a:spcPts val="0"/>
                        </a:spcBef>
                        <a:spcAft>
                          <a:spcPts val="0"/>
                        </a:spcAft>
                        <a:buNone/>
                      </a:pPr>
                      <a:r>
                        <a:rPr lang="en-US" sz="800" dirty="0"/>
                        <a:t>4.Which colors do you like?</a:t>
                      </a:r>
                      <a:endParaRPr sz="800" dirty="0"/>
                    </a:p>
                  </a:txBody>
                  <a:tcPr marL="91425" marR="91425" marT="91425" marB="91425"/>
                </a:tc>
                <a:tc>
                  <a:txBody>
                    <a:bodyPr/>
                    <a:lstStyle/>
                    <a:p>
                      <a:pPr marL="0" lvl="0" indent="0" rtl="0">
                        <a:spcBef>
                          <a:spcPts val="0"/>
                        </a:spcBef>
                        <a:spcAft>
                          <a:spcPts val="0"/>
                        </a:spcAft>
                        <a:buNone/>
                      </a:pPr>
                      <a:r>
                        <a:rPr lang="en-US" sz="800" dirty="0"/>
                        <a:t>361</a:t>
                      </a:r>
                      <a:endParaRPr sz="800" dirty="0"/>
                    </a:p>
                  </a:txBody>
                  <a:tcPr marL="91425" marR="91425" marT="91425" marB="91425"/>
                </a:tc>
                <a:extLst>
                  <a:ext uri="{0D108BD9-81ED-4DB2-BD59-A6C34878D82A}">
                    <a16:rowId xmlns:a16="http://schemas.microsoft.com/office/drawing/2014/main" val="2797473189"/>
                  </a:ext>
                </a:extLst>
              </a:tr>
              <a:tr h="416564">
                <a:tc>
                  <a:txBody>
                    <a:bodyPr/>
                    <a:lstStyle/>
                    <a:p>
                      <a:pPr marL="0" lvl="0" indent="0" rtl="0">
                        <a:spcBef>
                          <a:spcPts val="0"/>
                        </a:spcBef>
                        <a:spcAft>
                          <a:spcPts val="0"/>
                        </a:spcAft>
                        <a:buNone/>
                      </a:pPr>
                      <a:r>
                        <a:rPr lang="en-US" sz="800" dirty="0"/>
                        <a:t>5.When was your last eye exam?</a:t>
                      </a:r>
                      <a:endParaRPr sz="800" dirty="0"/>
                    </a:p>
                  </a:txBody>
                  <a:tcPr marL="91425" marR="91425" marT="91425" marB="91425"/>
                </a:tc>
                <a:tc>
                  <a:txBody>
                    <a:bodyPr/>
                    <a:lstStyle/>
                    <a:p>
                      <a:pPr marL="0" lvl="0" indent="0" rtl="0">
                        <a:spcBef>
                          <a:spcPts val="0"/>
                        </a:spcBef>
                        <a:spcAft>
                          <a:spcPts val="0"/>
                        </a:spcAft>
                        <a:buNone/>
                      </a:pPr>
                      <a:r>
                        <a:rPr lang="en-US" sz="800" dirty="0"/>
                        <a:t>270</a:t>
                      </a:r>
                      <a:endParaRPr sz="800"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027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Users quiz completion rates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of users per answered question =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User per current question/user per previous question</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4"/>
            <a:ext cx="4920900" cy="16494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parker’s five question quiz received variable feedback as seen in the table below. The table shows the percentage of users who answered each question.</a:t>
            </a:r>
          </a:p>
          <a:p>
            <a:pPr marL="171450" lvl="0" indent="-171450" rtl="0">
              <a:lnSpc>
                <a:spcPct val="115000"/>
              </a:lnSpc>
              <a:spcBef>
                <a:spcPts val="0"/>
              </a:spcBef>
              <a:spcAft>
                <a:spcPts val="0"/>
              </a:spcAft>
              <a:buClr>
                <a:schemeClr val="dk1"/>
              </a:buClr>
              <a:buSzPts val="1100"/>
              <a:buFont typeface="Wingdings" panose="05000000000000000000" pitchFamily="2" charset="2"/>
              <a:buChar char="q"/>
            </a:pPr>
            <a:r>
              <a:rPr lang="en-US" sz="1200" dirty="0">
                <a:latin typeface="Roboto"/>
                <a:ea typeface="Roboto"/>
                <a:cs typeface="Roboto"/>
                <a:sym typeface="Roboto"/>
              </a:rPr>
              <a:t>The quiz with the lower completion rate is question 5 ‘When was your last eye exam’. This could mean a lot of users do not keep a record of their last eye exams and find it challenging to provide the information on the spot.</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955338790"/>
              </p:ext>
            </p:extLst>
          </p:nvPr>
        </p:nvGraphicFramePr>
        <p:xfrm>
          <a:off x="177975" y="2850776"/>
          <a:ext cx="4920900" cy="2316420"/>
        </p:xfrm>
        <a:graphic>
          <a:graphicData uri="http://schemas.openxmlformats.org/drawingml/2006/table">
            <a:tbl>
              <a:tblPr>
                <a:noFill/>
                <a:tableStyleId>{8628B589-4659-4227-9C68-565DD4A46BFE}</a:tableStyleId>
              </a:tblPr>
              <a:tblGrid>
                <a:gridCol w="2352833">
                  <a:extLst>
                    <a:ext uri="{9D8B030D-6E8A-4147-A177-3AD203B41FA5}">
                      <a16:colId xmlns:a16="http://schemas.microsoft.com/office/drawing/2014/main" val="20000"/>
                    </a:ext>
                  </a:extLst>
                </a:gridCol>
                <a:gridCol w="2568067">
                  <a:extLst>
                    <a:ext uri="{9D8B030D-6E8A-4147-A177-3AD203B41FA5}">
                      <a16:colId xmlns:a16="http://schemas.microsoft.com/office/drawing/2014/main" val="20002"/>
                    </a:ext>
                  </a:extLst>
                </a:gridCol>
              </a:tblGrid>
              <a:tr h="324825">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Percentage of Users quiz completion</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88620">
                <a:tc>
                  <a:txBody>
                    <a:bodyPr/>
                    <a:lstStyle/>
                    <a:p>
                      <a:pPr marL="0" lvl="0" indent="0" rtl="0">
                        <a:spcBef>
                          <a:spcPts val="0"/>
                        </a:spcBef>
                        <a:spcAft>
                          <a:spcPts val="0"/>
                        </a:spcAft>
                        <a:buNone/>
                      </a:pPr>
                      <a:r>
                        <a:rPr lang="en-US" sz="800" dirty="0"/>
                        <a:t>1.What are you looking for?</a:t>
                      </a:r>
                      <a:endParaRPr sz="800" dirty="0"/>
                    </a:p>
                  </a:txBody>
                  <a:tcPr marL="91425" marR="91425" marT="91425" marB="91425"/>
                </a:tc>
                <a:tc>
                  <a:txBody>
                    <a:bodyPr/>
                    <a:lstStyle/>
                    <a:p>
                      <a:pPr marL="0" lvl="0" indent="0" rtl="0">
                        <a:spcBef>
                          <a:spcPts val="0"/>
                        </a:spcBef>
                        <a:spcAft>
                          <a:spcPts val="0"/>
                        </a:spcAft>
                        <a:buNone/>
                      </a:pPr>
                      <a:r>
                        <a:rPr lang="en-US" sz="800" dirty="0"/>
                        <a:t>100%</a:t>
                      </a:r>
                      <a:endParaRPr sz="800" dirty="0"/>
                    </a:p>
                  </a:txBody>
                  <a:tcPr marL="91425" marR="91425" marT="91425" marB="91425"/>
                </a:tc>
                <a:extLst>
                  <a:ext uri="{0D108BD9-81ED-4DB2-BD59-A6C34878D82A}">
                    <a16:rowId xmlns:a16="http://schemas.microsoft.com/office/drawing/2014/main" val="10001"/>
                  </a:ext>
                </a:extLst>
              </a:tr>
              <a:tr h="388620">
                <a:tc>
                  <a:txBody>
                    <a:bodyPr/>
                    <a:lstStyle/>
                    <a:p>
                      <a:pPr marL="0" lvl="0" indent="0" rtl="0">
                        <a:spcBef>
                          <a:spcPts val="0"/>
                        </a:spcBef>
                        <a:spcAft>
                          <a:spcPts val="0"/>
                        </a:spcAft>
                        <a:buNone/>
                      </a:pPr>
                      <a:r>
                        <a:rPr lang="en-US" sz="800" dirty="0"/>
                        <a:t>2.What is your fit?</a:t>
                      </a:r>
                      <a:endParaRPr sz="800" dirty="0"/>
                    </a:p>
                  </a:txBody>
                  <a:tcPr marL="91425" marR="91425" marT="91425" marB="91425"/>
                </a:tc>
                <a:tc>
                  <a:txBody>
                    <a:bodyPr/>
                    <a:lstStyle/>
                    <a:p>
                      <a:pPr marL="0" lvl="0" indent="0" rtl="0">
                        <a:spcBef>
                          <a:spcPts val="0"/>
                        </a:spcBef>
                        <a:spcAft>
                          <a:spcPts val="0"/>
                        </a:spcAft>
                        <a:buNone/>
                      </a:pPr>
                      <a:r>
                        <a:rPr lang="en-US" sz="800" dirty="0"/>
                        <a:t>95%</a:t>
                      </a:r>
                      <a:endParaRPr sz="800" dirty="0"/>
                    </a:p>
                  </a:txBody>
                  <a:tcPr marL="91425" marR="91425" marT="91425" marB="91425"/>
                </a:tc>
                <a:extLst>
                  <a:ext uri="{0D108BD9-81ED-4DB2-BD59-A6C34878D82A}">
                    <a16:rowId xmlns:a16="http://schemas.microsoft.com/office/drawing/2014/main" val="10002"/>
                  </a:ext>
                </a:extLst>
              </a:tr>
              <a:tr h="388620">
                <a:tc>
                  <a:txBody>
                    <a:bodyPr/>
                    <a:lstStyle/>
                    <a:p>
                      <a:pPr marL="0" lvl="0" indent="0" rtl="0">
                        <a:spcBef>
                          <a:spcPts val="0"/>
                        </a:spcBef>
                        <a:spcAft>
                          <a:spcPts val="0"/>
                        </a:spcAft>
                        <a:buNone/>
                      </a:pPr>
                      <a:r>
                        <a:rPr lang="en-US" sz="800" dirty="0"/>
                        <a:t>3.Which shapes do you like?</a:t>
                      </a:r>
                      <a:endParaRPr sz="800" dirty="0"/>
                    </a:p>
                  </a:txBody>
                  <a:tcPr marL="91425" marR="91425" marT="91425" marB="91425"/>
                </a:tc>
                <a:tc>
                  <a:txBody>
                    <a:bodyPr/>
                    <a:lstStyle/>
                    <a:p>
                      <a:pPr marL="0" lvl="0" indent="0" rtl="0">
                        <a:spcBef>
                          <a:spcPts val="0"/>
                        </a:spcBef>
                        <a:spcAft>
                          <a:spcPts val="0"/>
                        </a:spcAft>
                        <a:buNone/>
                      </a:pPr>
                      <a:r>
                        <a:rPr lang="en-US" sz="800" dirty="0"/>
                        <a:t>80%</a:t>
                      </a:r>
                      <a:endParaRPr sz="800" dirty="0"/>
                    </a:p>
                  </a:txBody>
                  <a:tcPr marL="91425" marR="91425" marT="91425" marB="91425"/>
                </a:tc>
                <a:extLst>
                  <a:ext uri="{0D108BD9-81ED-4DB2-BD59-A6C34878D82A}">
                    <a16:rowId xmlns:a16="http://schemas.microsoft.com/office/drawing/2014/main" val="4055669614"/>
                  </a:ext>
                </a:extLst>
              </a:tr>
              <a:tr h="388620">
                <a:tc>
                  <a:txBody>
                    <a:bodyPr/>
                    <a:lstStyle/>
                    <a:p>
                      <a:pPr marL="0" lvl="0" indent="0" rtl="0">
                        <a:spcBef>
                          <a:spcPts val="0"/>
                        </a:spcBef>
                        <a:spcAft>
                          <a:spcPts val="0"/>
                        </a:spcAft>
                        <a:buNone/>
                      </a:pPr>
                      <a:r>
                        <a:rPr lang="en-US" sz="800" dirty="0"/>
                        <a:t>4.Which colors do you like?</a:t>
                      </a:r>
                      <a:endParaRPr sz="800" dirty="0"/>
                    </a:p>
                  </a:txBody>
                  <a:tcPr marL="91425" marR="91425" marT="91425" marB="91425"/>
                </a:tc>
                <a:tc>
                  <a:txBody>
                    <a:bodyPr/>
                    <a:lstStyle/>
                    <a:p>
                      <a:pPr marL="0" lvl="0" indent="0" rtl="0">
                        <a:spcBef>
                          <a:spcPts val="0"/>
                        </a:spcBef>
                        <a:spcAft>
                          <a:spcPts val="0"/>
                        </a:spcAft>
                        <a:buNone/>
                      </a:pPr>
                      <a:r>
                        <a:rPr lang="en-US" sz="800" dirty="0"/>
                        <a:t>95%</a:t>
                      </a:r>
                      <a:endParaRPr sz="800" dirty="0"/>
                    </a:p>
                  </a:txBody>
                  <a:tcPr marL="91425" marR="91425" marT="91425" marB="91425"/>
                </a:tc>
                <a:extLst>
                  <a:ext uri="{0D108BD9-81ED-4DB2-BD59-A6C34878D82A}">
                    <a16:rowId xmlns:a16="http://schemas.microsoft.com/office/drawing/2014/main" val="363993150"/>
                  </a:ext>
                </a:extLst>
              </a:tr>
              <a:tr h="4134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t>5.When was your last eye exam?</a:t>
                      </a:r>
                    </a:p>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a:t>75%</a:t>
                      </a:r>
                      <a:endParaRPr sz="800" dirty="0"/>
                    </a:p>
                  </a:txBody>
                  <a:tcPr marL="91425" marR="91425" marT="91425" marB="91425"/>
                </a:tc>
                <a:extLst>
                  <a:ext uri="{0D108BD9-81ED-4DB2-BD59-A6C34878D82A}">
                    <a16:rowId xmlns:a16="http://schemas.microsoft.com/office/drawing/2014/main" val="2218014260"/>
                  </a:ext>
                </a:extLst>
              </a:tr>
            </a:tbl>
          </a:graphicData>
        </a:graphic>
      </p:graphicFrame>
    </p:spTree>
    <p:extLst>
      <p:ext uri="{BB962C8B-B14F-4D97-AF65-F5344CB8AC3E}">
        <p14:creationId xmlns:p14="http://schemas.microsoft.com/office/powerpoint/2010/main" val="427180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4.1 Three tables column names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quiz</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5;</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5;</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Purchase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5;</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94000" y="1201324"/>
            <a:ext cx="4920899" cy="111157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parker’s is conducting an A/B testing and will be referencing three tables (quiz, </a:t>
            </a:r>
            <a:r>
              <a:rPr lang="en-US" sz="1200" dirty="0" err="1">
                <a:latin typeface="Roboto"/>
                <a:ea typeface="Roboto"/>
                <a:cs typeface="Roboto"/>
                <a:sym typeface="Roboto"/>
              </a:rPr>
              <a:t>home_try_on</a:t>
            </a:r>
            <a:r>
              <a:rPr lang="en-US" sz="1200" dirty="0">
                <a:latin typeface="Roboto"/>
                <a:ea typeface="Roboto"/>
                <a:cs typeface="Roboto"/>
                <a:sym typeface="Roboto"/>
              </a:rPr>
              <a:t> and purchase). The tables have the following columns:</a:t>
            </a:r>
          </a:p>
        </p:txBody>
      </p:sp>
      <p:graphicFrame>
        <p:nvGraphicFramePr>
          <p:cNvPr id="325" name="Shape 325"/>
          <p:cNvGraphicFramePr/>
          <p:nvPr>
            <p:extLst>
              <p:ext uri="{D42A27DB-BD31-4B8C-83A1-F6EECF244321}">
                <p14:modId xmlns:p14="http://schemas.microsoft.com/office/powerpoint/2010/main" val="1277154183"/>
              </p:ext>
            </p:extLst>
          </p:nvPr>
        </p:nvGraphicFramePr>
        <p:xfrm>
          <a:off x="94000" y="2312894"/>
          <a:ext cx="4920899" cy="2925316"/>
        </p:xfrm>
        <a:graphic>
          <a:graphicData uri="http://schemas.openxmlformats.org/drawingml/2006/table">
            <a:tbl>
              <a:tblPr>
                <a:noFill/>
                <a:tableStyleId>{8628B589-4659-4227-9C68-565DD4A46BFE}</a:tableStyleId>
              </a:tblPr>
              <a:tblGrid>
                <a:gridCol w="1510976">
                  <a:extLst>
                    <a:ext uri="{9D8B030D-6E8A-4147-A177-3AD203B41FA5}">
                      <a16:colId xmlns:a16="http://schemas.microsoft.com/office/drawing/2014/main" val="20000"/>
                    </a:ext>
                  </a:extLst>
                </a:gridCol>
                <a:gridCol w="1722481">
                  <a:extLst>
                    <a:ext uri="{9D8B030D-6E8A-4147-A177-3AD203B41FA5}">
                      <a16:colId xmlns:a16="http://schemas.microsoft.com/office/drawing/2014/main" val="20002"/>
                    </a:ext>
                  </a:extLst>
                </a:gridCol>
                <a:gridCol w="1687442">
                  <a:extLst>
                    <a:ext uri="{9D8B030D-6E8A-4147-A177-3AD203B41FA5}">
                      <a16:colId xmlns:a16="http://schemas.microsoft.com/office/drawing/2014/main" val="3558401339"/>
                    </a:ext>
                  </a:extLst>
                </a:gridCol>
              </a:tblGrid>
              <a:tr h="559398">
                <a:tc>
                  <a:txBody>
                    <a:bodyPr/>
                    <a:lstStyle/>
                    <a:p>
                      <a:pPr marL="0" lvl="0" indent="0" rtl="0">
                        <a:spcBef>
                          <a:spcPts val="0"/>
                        </a:spcBef>
                        <a:spcAft>
                          <a:spcPts val="0"/>
                        </a:spcAft>
                        <a:buNone/>
                      </a:pPr>
                      <a:r>
                        <a:rPr lang="en" sz="1000" b="1" dirty="0">
                          <a:solidFill>
                            <a:srgbClr val="FFFFFF"/>
                          </a:solidFill>
                        </a:rPr>
                        <a:t>Quiz</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H</a:t>
                      </a:r>
                      <a:r>
                        <a:rPr lang="en" sz="1000" b="1" dirty="0">
                          <a:solidFill>
                            <a:srgbClr val="FFFFFF"/>
                          </a:solidFill>
                        </a:rPr>
                        <a:t>ome_try_on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538665">
                <a:tc>
                  <a:txBody>
                    <a:bodyPr/>
                    <a:lstStyle/>
                    <a:p>
                      <a:pPr marL="0" lvl="0" indent="0" rtl="0">
                        <a:spcBef>
                          <a:spcPts val="0"/>
                        </a:spcBef>
                        <a:spcAft>
                          <a:spcPts val="0"/>
                        </a:spcAft>
                        <a:buNone/>
                      </a:pPr>
                      <a:r>
                        <a:rPr lang="en-US" sz="800" dirty="0" err="1"/>
                        <a:t>User_id</a:t>
                      </a:r>
                      <a:endParaRPr sz="800" dirty="0"/>
                    </a:p>
                  </a:txBody>
                  <a:tcPr marL="91425" marR="91425" marT="91425" marB="91425"/>
                </a:tc>
                <a:tc>
                  <a:txBody>
                    <a:bodyPr/>
                    <a:lstStyle/>
                    <a:p>
                      <a:pPr marL="0" lvl="0" indent="0" rtl="0">
                        <a:spcBef>
                          <a:spcPts val="0"/>
                        </a:spcBef>
                        <a:spcAft>
                          <a:spcPts val="0"/>
                        </a:spcAft>
                        <a:buNone/>
                      </a:pPr>
                      <a:r>
                        <a:rPr lang="en-US" sz="800" dirty="0" err="1"/>
                        <a:t>User_id</a:t>
                      </a:r>
                      <a:endParaRPr sz="800" dirty="0"/>
                    </a:p>
                  </a:txBody>
                  <a:tcPr marL="91425" marR="91425" marT="91425" marB="91425"/>
                </a:tc>
                <a:tc>
                  <a:txBody>
                    <a:bodyPr/>
                    <a:lstStyle/>
                    <a:p>
                      <a:pPr marL="0" lvl="0" indent="0" rtl="0">
                        <a:spcBef>
                          <a:spcPts val="0"/>
                        </a:spcBef>
                        <a:spcAft>
                          <a:spcPts val="0"/>
                        </a:spcAft>
                        <a:buNone/>
                      </a:pPr>
                      <a:r>
                        <a:rPr lang="en-US" sz="800" dirty="0" err="1"/>
                        <a:t>User_id</a:t>
                      </a:r>
                      <a:endParaRPr sz="800" dirty="0"/>
                    </a:p>
                  </a:txBody>
                  <a:tcPr marL="91425" marR="91425" marT="91425" marB="91425"/>
                </a:tc>
                <a:extLst>
                  <a:ext uri="{0D108BD9-81ED-4DB2-BD59-A6C34878D82A}">
                    <a16:rowId xmlns:a16="http://schemas.microsoft.com/office/drawing/2014/main" val="10001"/>
                  </a:ext>
                </a:extLst>
              </a:tr>
              <a:tr h="538665">
                <a:tc>
                  <a:txBody>
                    <a:bodyPr/>
                    <a:lstStyle/>
                    <a:p>
                      <a:pPr marL="0" lvl="0" indent="0" rtl="0">
                        <a:spcBef>
                          <a:spcPts val="0"/>
                        </a:spcBef>
                        <a:spcAft>
                          <a:spcPts val="0"/>
                        </a:spcAft>
                        <a:buNone/>
                      </a:pPr>
                      <a:r>
                        <a:rPr lang="en-US" sz="800" dirty="0"/>
                        <a:t>style</a:t>
                      </a:r>
                      <a:endParaRPr sz="800" dirty="0"/>
                    </a:p>
                  </a:txBody>
                  <a:tcPr marL="91425" marR="91425" marT="91425" marB="91425"/>
                </a:tc>
                <a:tc>
                  <a:txBody>
                    <a:bodyPr/>
                    <a:lstStyle/>
                    <a:p>
                      <a:pPr marL="0" lvl="0" indent="0" rtl="0">
                        <a:spcBef>
                          <a:spcPts val="0"/>
                        </a:spcBef>
                        <a:spcAft>
                          <a:spcPts val="0"/>
                        </a:spcAft>
                        <a:buNone/>
                      </a:pPr>
                      <a:r>
                        <a:rPr lang="en-US" sz="800" dirty="0" err="1"/>
                        <a:t>Number_of_pairs</a:t>
                      </a:r>
                      <a:endParaRPr sz="800" dirty="0"/>
                    </a:p>
                  </a:txBody>
                  <a:tcPr marL="91425" marR="91425" marT="91425" marB="91425"/>
                </a:tc>
                <a:tc>
                  <a:txBody>
                    <a:bodyPr/>
                    <a:lstStyle/>
                    <a:p>
                      <a:pPr marL="0" lvl="0" indent="0" rtl="0">
                        <a:spcBef>
                          <a:spcPts val="0"/>
                        </a:spcBef>
                        <a:spcAft>
                          <a:spcPts val="0"/>
                        </a:spcAft>
                        <a:buNone/>
                      </a:pPr>
                      <a:r>
                        <a:rPr lang="en-US" sz="800" dirty="0" err="1"/>
                        <a:t>Product_id</a:t>
                      </a:r>
                      <a:endParaRPr sz="800" dirty="0"/>
                    </a:p>
                  </a:txBody>
                  <a:tcPr marL="91425" marR="91425" marT="91425" marB="91425"/>
                </a:tc>
                <a:extLst>
                  <a:ext uri="{0D108BD9-81ED-4DB2-BD59-A6C34878D82A}">
                    <a16:rowId xmlns:a16="http://schemas.microsoft.com/office/drawing/2014/main" val="10002"/>
                  </a:ext>
                </a:extLst>
              </a:tr>
              <a:tr h="377070">
                <a:tc>
                  <a:txBody>
                    <a:bodyPr/>
                    <a:lstStyle/>
                    <a:p>
                      <a:pPr marL="0" lvl="0" indent="0" rtl="0">
                        <a:spcBef>
                          <a:spcPts val="0"/>
                        </a:spcBef>
                        <a:spcAft>
                          <a:spcPts val="0"/>
                        </a:spcAft>
                        <a:buNone/>
                      </a:pPr>
                      <a:r>
                        <a:rPr lang="en-US" sz="800" dirty="0"/>
                        <a:t>fit</a:t>
                      </a:r>
                      <a:endParaRPr sz="800" dirty="0"/>
                    </a:p>
                  </a:txBody>
                  <a:tcPr marL="91425" marR="91425" marT="91425" marB="91425"/>
                </a:tc>
                <a:tc>
                  <a:txBody>
                    <a:bodyPr/>
                    <a:lstStyle/>
                    <a:p>
                      <a:pPr marL="0" lvl="0" indent="0" rtl="0">
                        <a:spcBef>
                          <a:spcPts val="0"/>
                        </a:spcBef>
                        <a:spcAft>
                          <a:spcPts val="0"/>
                        </a:spcAft>
                        <a:buNone/>
                      </a:pPr>
                      <a:r>
                        <a:rPr lang="en-US" sz="800" dirty="0"/>
                        <a:t>address</a:t>
                      </a:r>
                      <a:endParaRPr sz="800" dirty="0"/>
                    </a:p>
                  </a:txBody>
                  <a:tcPr marL="91425" marR="91425" marT="91425" marB="91425"/>
                </a:tc>
                <a:tc>
                  <a:txBody>
                    <a:bodyPr/>
                    <a:lstStyle/>
                    <a:p>
                      <a:pPr marL="0" lvl="0" indent="0" rtl="0">
                        <a:spcBef>
                          <a:spcPts val="0"/>
                        </a:spcBef>
                        <a:spcAft>
                          <a:spcPts val="0"/>
                        </a:spcAft>
                        <a:buNone/>
                      </a:pPr>
                      <a:r>
                        <a:rPr lang="en-US" sz="800" dirty="0"/>
                        <a:t>Style</a:t>
                      </a:r>
                      <a:endParaRPr sz="800" dirty="0"/>
                    </a:p>
                  </a:txBody>
                  <a:tcPr marL="91425" marR="91425" marT="91425" marB="91425"/>
                </a:tc>
                <a:extLst>
                  <a:ext uri="{0D108BD9-81ED-4DB2-BD59-A6C34878D82A}">
                    <a16:rowId xmlns:a16="http://schemas.microsoft.com/office/drawing/2014/main" val="4055669614"/>
                  </a:ext>
                </a:extLst>
              </a:tr>
              <a:tr h="320084">
                <a:tc>
                  <a:txBody>
                    <a:bodyPr/>
                    <a:lstStyle/>
                    <a:p>
                      <a:pPr marL="0" lvl="0" indent="0" rtl="0">
                        <a:spcBef>
                          <a:spcPts val="0"/>
                        </a:spcBef>
                        <a:spcAft>
                          <a:spcPts val="0"/>
                        </a:spcAft>
                        <a:buNone/>
                      </a:pPr>
                      <a:r>
                        <a:rPr lang="en-US" sz="800" dirty="0"/>
                        <a:t>shape</a:t>
                      </a:r>
                      <a:endParaRPr sz="800" dirty="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err="1"/>
                        <a:t>Model_name</a:t>
                      </a:r>
                      <a:endParaRPr sz="800" dirty="0"/>
                    </a:p>
                  </a:txBody>
                  <a:tcPr marL="91425" marR="91425" marT="91425" marB="91425"/>
                </a:tc>
                <a:extLst>
                  <a:ext uri="{0D108BD9-81ED-4DB2-BD59-A6C34878D82A}">
                    <a16:rowId xmlns:a16="http://schemas.microsoft.com/office/drawing/2014/main" val="363993150"/>
                  </a:ext>
                </a:extLst>
              </a:tr>
              <a:tr h="5914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t>color</a:t>
                      </a:r>
                    </a:p>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a:t>Color and price</a:t>
                      </a:r>
                      <a:endParaRPr sz="800" dirty="0"/>
                    </a:p>
                  </a:txBody>
                  <a:tcPr marL="91425" marR="91425" marT="91425" marB="91425"/>
                </a:tc>
                <a:extLst>
                  <a:ext uri="{0D108BD9-81ED-4DB2-BD59-A6C34878D82A}">
                    <a16:rowId xmlns:a16="http://schemas.microsoft.com/office/drawing/2014/main" val="2218014260"/>
                  </a:ext>
                </a:extLst>
              </a:tr>
            </a:tbl>
          </a:graphicData>
        </a:graphic>
      </p:graphicFrame>
    </p:spTree>
    <p:extLst>
      <p:ext uri="{BB962C8B-B14F-4D97-AF65-F5344CB8AC3E}">
        <p14:creationId xmlns:p14="http://schemas.microsoft.com/office/powerpoint/2010/main" val="423531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5.1 Create a new table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hto.number_of_pairs</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hto.user_id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‘is purchase’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quiz AS ‘q’</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hto</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hto.user_id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LEFT JOIN purchase AS ‘p’</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10;</a:t>
            </a: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158295"/>
            <a:ext cx="4920900" cy="10255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new table has been created using the three tables referenced in 4.1.</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left join was used to combine the three tables with a 10-row limit as shown below. Based on the outcome, the number of pairs tried on does not directly impact the likelihood for users to make purchase.</a:t>
            </a:r>
          </a:p>
        </p:txBody>
      </p:sp>
      <p:graphicFrame>
        <p:nvGraphicFramePr>
          <p:cNvPr id="325" name="Shape 325"/>
          <p:cNvGraphicFramePr/>
          <p:nvPr>
            <p:extLst>
              <p:ext uri="{D42A27DB-BD31-4B8C-83A1-F6EECF244321}">
                <p14:modId xmlns:p14="http://schemas.microsoft.com/office/powerpoint/2010/main" val="3798441951"/>
              </p:ext>
            </p:extLst>
          </p:nvPr>
        </p:nvGraphicFramePr>
        <p:xfrm>
          <a:off x="177975" y="2211873"/>
          <a:ext cx="4920902" cy="2959595"/>
        </p:xfrm>
        <a:graphic>
          <a:graphicData uri="http://schemas.openxmlformats.org/drawingml/2006/table">
            <a:tbl>
              <a:tblPr>
                <a:noFill/>
                <a:tableStyleId>{8628B589-4659-4227-9C68-565DD4A46BFE}</a:tableStyleId>
              </a:tblPr>
              <a:tblGrid>
                <a:gridCol w="1202720">
                  <a:extLst>
                    <a:ext uri="{9D8B030D-6E8A-4147-A177-3AD203B41FA5}">
                      <a16:colId xmlns:a16="http://schemas.microsoft.com/office/drawing/2014/main" val="20000"/>
                    </a:ext>
                  </a:extLst>
                </a:gridCol>
                <a:gridCol w="867653">
                  <a:extLst>
                    <a:ext uri="{9D8B030D-6E8A-4147-A177-3AD203B41FA5}">
                      <a16:colId xmlns:a16="http://schemas.microsoft.com/office/drawing/2014/main" val="993069747"/>
                    </a:ext>
                  </a:extLst>
                </a:gridCol>
                <a:gridCol w="1537787">
                  <a:extLst>
                    <a:ext uri="{9D8B030D-6E8A-4147-A177-3AD203B41FA5}">
                      <a16:colId xmlns:a16="http://schemas.microsoft.com/office/drawing/2014/main" val="581750019"/>
                    </a:ext>
                  </a:extLst>
                </a:gridCol>
                <a:gridCol w="1312742">
                  <a:extLst>
                    <a:ext uri="{9D8B030D-6E8A-4147-A177-3AD203B41FA5}">
                      <a16:colId xmlns:a16="http://schemas.microsoft.com/office/drawing/2014/main" val="20002"/>
                    </a:ext>
                  </a:extLst>
                </a:gridCol>
              </a:tblGrid>
              <a:tr h="656688">
                <a:tc>
                  <a:txBody>
                    <a:bodyPr/>
                    <a:lstStyle/>
                    <a:p>
                      <a:pPr marL="0" lvl="0" indent="0" rtl="0">
                        <a:spcBef>
                          <a:spcPts val="0"/>
                        </a:spcBef>
                        <a:spcAft>
                          <a:spcPts val="0"/>
                        </a:spcAft>
                        <a:buNone/>
                      </a:pPr>
                      <a:r>
                        <a:rPr lang="en-US" sz="1000" b="1" dirty="0">
                          <a:solidFill>
                            <a:srgbClr val="FFFFFF"/>
                          </a:solidFill>
                        </a:rPr>
                        <a:t>U</a:t>
                      </a:r>
                      <a:r>
                        <a:rPr lang="en" sz="1000" b="1" dirty="0">
                          <a:solidFill>
                            <a:srgbClr val="FFFFFF"/>
                          </a:solidFill>
                        </a:rPr>
                        <a:t>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Number_of_pairs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Is_home_try</a:t>
                      </a:r>
                      <a:br>
                        <a:rPr lang="en-US" sz="1000" b="1" dirty="0">
                          <a:solidFill>
                            <a:srgbClr val="FFFFFF"/>
                          </a:solidFill>
                        </a:rPr>
                      </a:br>
                      <a:r>
                        <a:rPr lang="en-US" sz="1000" b="1" dirty="0">
                          <a:solidFill>
                            <a:srgbClr val="FFFFFF"/>
                          </a:solidFill>
                        </a:rPr>
                        <a:t>_on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I</a:t>
                      </a:r>
                      <a:r>
                        <a:rPr lang="en" sz="1000" b="1" dirty="0">
                          <a:solidFill>
                            <a:srgbClr val="FFFFFF"/>
                          </a:solidFill>
                        </a:rPr>
                        <a:t>s_purchase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37782">
                <a:tc>
                  <a:txBody>
                    <a:bodyPr/>
                    <a:lstStyle/>
                    <a:p>
                      <a:pPr marL="0" lvl="0" indent="0" rtl="0">
                        <a:spcBef>
                          <a:spcPts val="0"/>
                        </a:spcBef>
                        <a:spcAft>
                          <a:spcPts val="0"/>
                        </a:spcAft>
                        <a:buNone/>
                      </a:pPr>
                      <a:r>
                        <a:rPr lang="en-US" sz="800" dirty="0"/>
                        <a:t>4e8118dc-bb3d-49bf-85fc-cca8d83232ac</a:t>
                      </a:r>
                      <a:endParaRPr sz="800" dirty="0"/>
                    </a:p>
                  </a:txBody>
                  <a:tcPr marL="91425" marR="91425" marT="91425" marB="91425"/>
                </a:tc>
                <a:tc>
                  <a:txBody>
                    <a:bodyPr/>
                    <a:lstStyle/>
                    <a:p>
                      <a:pPr marL="0" lvl="0" indent="0" rtl="0">
                        <a:spcBef>
                          <a:spcPts val="0"/>
                        </a:spcBef>
                        <a:spcAft>
                          <a:spcPts val="0"/>
                        </a:spcAft>
                        <a:buNone/>
                      </a:pPr>
                      <a:r>
                        <a:rPr lang="en-US" sz="800" dirty="0"/>
                        <a:t>3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10001"/>
                  </a:ext>
                </a:extLst>
              </a:tr>
              <a:tr h="398722">
                <a:tc>
                  <a:txBody>
                    <a:bodyPr/>
                    <a:lstStyle/>
                    <a:p>
                      <a:pPr marL="0" lvl="0" indent="0" rtl="0">
                        <a:spcBef>
                          <a:spcPts val="0"/>
                        </a:spcBef>
                        <a:spcAft>
                          <a:spcPts val="0"/>
                        </a:spcAft>
                        <a:buNone/>
                      </a:pPr>
                      <a:r>
                        <a:rPr lang="en-US" sz="800" dirty="0"/>
                        <a:t>291f1cca-e507-48be-b063-002b14906468</a:t>
                      </a:r>
                      <a:endParaRPr sz="800" dirty="0"/>
                    </a:p>
                  </a:txBody>
                  <a:tcPr marL="91425" marR="91425" marT="91425" marB="91425"/>
                </a:tc>
                <a:tc>
                  <a:txBody>
                    <a:bodyPr/>
                    <a:lstStyle/>
                    <a:p>
                      <a:pPr marL="0" lvl="0" indent="0" rtl="0">
                        <a:spcBef>
                          <a:spcPts val="0"/>
                        </a:spcBef>
                        <a:spcAft>
                          <a:spcPts val="0"/>
                        </a:spcAft>
                        <a:buNone/>
                      </a:pPr>
                      <a:r>
                        <a:rPr lang="en-US" sz="800" dirty="0"/>
                        <a:t>3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extLst>
                  <a:ext uri="{0D108BD9-81ED-4DB2-BD59-A6C34878D82A}">
                    <a16:rowId xmlns:a16="http://schemas.microsoft.com/office/drawing/2014/main" val="10002"/>
                  </a:ext>
                </a:extLst>
              </a:tr>
              <a:tr h="437782">
                <a:tc>
                  <a:txBody>
                    <a:bodyPr/>
                    <a:lstStyle/>
                    <a:p>
                      <a:pPr marL="0" lvl="0" indent="0" rtl="0">
                        <a:spcBef>
                          <a:spcPts val="0"/>
                        </a:spcBef>
                        <a:spcAft>
                          <a:spcPts val="0"/>
                        </a:spcAft>
                        <a:buNone/>
                      </a:pPr>
                      <a:r>
                        <a:rPr lang="en-US" sz="800" dirty="0"/>
                        <a:t>75122300-0736-4087-b6d8-c0c5373a1a04</a:t>
                      </a:r>
                      <a:endParaRPr sz="800" dirty="0"/>
                    </a:p>
                  </a:txBody>
                  <a:tcPr marL="91425" marR="91425" marT="91425" marB="91425"/>
                </a:tc>
                <a:tc>
                  <a:txBody>
                    <a:bodyPr/>
                    <a:lstStyle/>
                    <a:p>
                      <a:pPr marL="0" lvl="0" indent="0" rtl="0">
                        <a:spcBef>
                          <a:spcPts val="0"/>
                        </a:spcBef>
                        <a:spcAft>
                          <a:spcPts val="0"/>
                        </a:spcAft>
                        <a:buNone/>
                      </a:pPr>
                      <a:r>
                        <a:rPr lang="en-US" sz="800" dirty="0"/>
                        <a:t>NULL</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4055669614"/>
                  </a:ext>
                </a:extLst>
              </a:tr>
              <a:tr h="437782">
                <a:tc>
                  <a:txBody>
                    <a:bodyPr/>
                    <a:lstStyle/>
                    <a:p>
                      <a:pPr marL="0" lvl="0" indent="0" rtl="0">
                        <a:spcBef>
                          <a:spcPts val="0"/>
                        </a:spcBef>
                        <a:spcAft>
                          <a:spcPts val="0"/>
                        </a:spcAft>
                        <a:buNone/>
                      </a:pPr>
                      <a:r>
                        <a:rPr lang="en-US" sz="800" dirty="0"/>
                        <a:t>75bc6ebd-40cd-4e1d-a301-27ddd93b12e2</a:t>
                      </a:r>
                      <a:endParaRPr sz="800" dirty="0"/>
                    </a:p>
                  </a:txBody>
                  <a:tcPr marL="91425" marR="91425" marT="91425" marB="91425"/>
                </a:tc>
                <a:tc>
                  <a:txBody>
                    <a:bodyPr/>
                    <a:lstStyle/>
                    <a:p>
                      <a:pPr marL="0" lvl="0" indent="0" rtl="0">
                        <a:spcBef>
                          <a:spcPts val="0"/>
                        </a:spcBef>
                        <a:spcAft>
                          <a:spcPts val="0"/>
                        </a:spcAft>
                        <a:buNone/>
                      </a:pPr>
                      <a:r>
                        <a:rPr lang="en-US" sz="800" dirty="0"/>
                        <a:t>5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0</a:t>
                      </a:r>
                      <a:endParaRPr sz="800" dirty="0"/>
                    </a:p>
                  </a:txBody>
                  <a:tcPr marL="91425" marR="91425" marT="91425" marB="91425"/>
                </a:tc>
                <a:extLst>
                  <a:ext uri="{0D108BD9-81ED-4DB2-BD59-A6C34878D82A}">
                    <a16:rowId xmlns:a16="http://schemas.microsoft.com/office/drawing/2014/main" val="363993150"/>
                  </a:ext>
                </a:extLst>
              </a:tr>
              <a:tr h="5628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t>ce965c4d-7a2b-4db6-9847-601747fa7812</a:t>
                      </a:r>
                      <a:endParaRPr sz="800" dirty="0"/>
                    </a:p>
                  </a:txBody>
                  <a:tcPr marL="91425" marR="91425" marT="91425" marB="91425"/>
                </a:tc>
                <a:tc>
                  <a:txBody>
                    <a:bodyPr/>
                    <a:lstStyle/>
                    <a:p>
                      <a:pPr marL="0" lvl="0" indent="0" rtl="0">
                        <a:spcBef>
                          <a:spcPts val="0"/>
                        </a:spcBef>
                        <a:spcAft>
                          <a:spcPts val="0"/>
                        </a:spcAft>
                        <a:buNone/>
                      </a:pPr>
                      <a:r>
                        <a:rPr lang="en-US" sz="800" dirty="0"/>
                        <a:t>3 pairs</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tc>
                  <a:txBody>
                    <a:bodyPr/>
                    <a:lstStyle/>
                    <a:p>
                      <a:pPr marL="0" lvl="0" indent="0" rtl="0">
                        <a:spcBef>
                          <a:spcPts val="0"/>
                        </a:spcBef>
                        <a:spcAft>
                          <a:spcPts val="0"/>
                        </a:spcAft>
                        <a:buNone/>
                      </a:pPr>
                      <a:r>
                        <a:rPr lang="en-US" sz="800" dirty="0"/>
                        <a:t>1</a:t>
                      </a:r>
                      <a:endParaRPr sz="800" dirty="0"/>
                    </a:p>
                  </a:txBody>
                  <a:tcPr marL="91425" marR="91425" marT="91425" marB="91425"/>
                </a:tc>
                <a:extLst>
                  <a:ext uri="{0D108BD9-81ED-4DB2-BD59-A6C34878D82A}">
                    <a16:rowId xmlns:a16="http://schemas.microsoft.com/office/drawing/2014/main" val="2218014260"/>
                  </a:ext>
                </a:extLst>
              </a:tr>
            </a:tbl>
          </a:graphicData>
        </a:graphic>
      </p:graphicFrame>
    </p:spTree>
    <p:extLst>
      <p:ext uri="{BB962C8B-B14F-4D97-AF65-F5344CB8AC3E}">
        <p14:creationId xmlns:p14="http://schemas.microsoft.com/office/powerpoint/2010/main" val="2872294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6701</TotalTime>
  <Words>1214</Words>
  <Application>Microsoft Office PowerPoint</Application>
  <PresentationFormat>On-screen Show (16:9)</PresentationFormat>
  <Paragraphs>218</Paragraphs>
  <Slides>11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Dosis</vt:lpstr>
      <vt:lpstr>Roboto Thin</vt:lpstr>
      <vt:lpstr>Courier New</vt:lpstr>
      <vt:lpstr>Roboto</vt:lpstr>
      <vt:lpstr>Arial</vt:lpstr>
      <vt:lpstr>Wingdings</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Tinu</dc:creator>
  <cp:lastModifiedBy>Tinu</cp:lastModifiedBy>
  <cp:revision>27</cp:revision>
  <dcterms:modified xsi:type="dcterms:W3CDTF">2022-04-26T15:46:27Z</dcterms:modified>
</cp:coreProperties>
</file>